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4" r:id="rId5"/>
    <p:sldMasterId id="2147483688" r:id="rId6"/>
    <p:sldMasterId id="2147483700" r:id="rId7"/>
    <p:sldMasterId id="2147483746" r:id="rId8"/>
    <p:sldMasterId id="2147483724" r:id="rId9"/>
    <p:sldMasterId id="2147483712" r:id="rId10"/>
    <p:sldMasterId id="2147483780" r:id="rId11"/>
    <p:sldMasterId id="2147483736" r:id="rId12"/>
    <p:sldMasterId id="2147483766" r:id="rId13"/>
  </p:sldMasterIdLst>
  <p:notesMasterIdLst>
    <p:notesMasterId r:id="rId22"/>
  </p:notesMasterIdLst>
  <p:sldIdLst>
    <p:sldId id="306" r:id="rId14"/>
    <p:sldId id="350" r:id="rId15"/>
    <p:sldId id="352" r:id="rId16"/>
    <p:sldId id="357" r:id="rId17"/>
    <p:sldId id="353" r:id="rId18"/>
    <p:sldId id="354" r:id="rId19"/>
    <p:sldId id="356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4"/>
    <a:srgbClr val="0066B4"/>
    <a:srgbClr val="00AFEF"/>
    <a:srgbClr val="ED1C23"/>
    <a:srgbClr val="0096BB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CDF24-B023-47F2-B6C9-D61A479CA792}" v="1042" dt="2023-09-09T02:29:37.431"/>
    <p1510:client id="{6F96C237-1F12-8D93-8E65-785DCA2043C8}" v="109" dt="2023-09-12T19:41:57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9" autoAdjust="0"/>
    <p:restoredTop sz="91690" autoAdjust="0"/>
  </p:normalViewPr>
  <p:slideViewPr>
    <p:cSldViewPr snapToGrid="0">
      <p:cViewPr>
        <p:scale>
          <a:sx n="66" d="100"/>
          <a:sy n="66" d="100"/>
        </p:scale>
        <p:origin x="1173" y="2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E5299-B076-4A84-8E19-D576799914E4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3DA8C-51AB-41D5-82E3-A299BC7476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66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other words, if a model predicts the yield to be between a range of [a, b]; how much of that range is the natural biological variation of the process? And how much of that range is the reducible epistemic uncertainty caused by a lack of knowledge or data?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3DA8C-51AB-41D5-82E3-A299BC74762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11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CD7C86-54DD-442D-559E-CAFC50B8C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6899"/>
            <a:ext cx="91439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DE10C2D-A16E-8BE8-AEBA-884AD97C8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657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08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D397-083C-0F8D-E33D-B6C1CEEF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98AAD-8991-81FC-5278-839059619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1171"/>
            <a:ext cx="6172200" cy="429987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95642-571A-D70D-03B5-68EB482AE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370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3185-6A97-07E2-C761-EEA3DF3F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79234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0140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C13D4B-EEC5-399C-C365-67BC32EA94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86" y="2083182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78FEEA-3DBA-325E-2870-91B57CC7EF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2104743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DF690FB-C6A1-C3B5-8149-F6963E480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2238817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91F22-24C2-4ECB-CDDB-BA244F792A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84" y="1105545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76BB20A-1479-0859-BD9A-77DB357CF9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5" y="3500144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4D188B1-DC80-02F1-87B0-620E92446D4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3489973"/>
            <a:ext cx="1569720" cy="55118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6FF30D7-4A16-77A2-0937-0D0AD175CC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7" y="4316371"/>
            <a:ext cx="903588" cy="90358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BF5721D-870A-AE46-ADDD-4F680B7EE2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5" y="4518344"/>
            <a:ext cx="1036320" cy="35179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2683C79-64CF-C760-129A-355AC485AAE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4" y="4573079"/>
            <a:ext cx="2133600" cy="272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87CF1-38DA-E575-7E14-8DD84F07C76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02" y="5307960"/>
            <a:ext cx="131064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CE9832-9495-5743-9CD5-4FE885B78AE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6" y="5429136"/>
            <a:ext cx="1670050" cy="44958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A684D13F-16E4-124F-4854-DC9E546849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24" y="5288710"/>
            <a:ext cx="1459648" cy="54000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F2FF388-78F3-6244-C0FC-575962EDC5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3520097"/>
            <a:ext cx="1821712" cy="501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0D9E29-C803-136A-CC1A-AAE114EF7C9E}"/>
              </a:ext>
            </a:extLst>
          </p:cNvPr>
          <p:cNvSpPr txBox="1"/>
          <p:nvPr userDrawn="1"/>
        </p:nvSpPr>
        <p:spPr>
          <a:xfrm>
            <a:off x="922932" y="63757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6274348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2B5CAA-C877-8960-7FD0-FC18028D1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3007628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77F1F1F-DD0E-31CC-9129-4A7E35129F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3029189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D901B78-A982-AC2A-144D-2F6B3A415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3163263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6DA151-CBF9-44F3-8C5A-515D17D656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2029991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F89588-3241-8052-760E-B52C6DB52E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4424590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A81F00A-0A93-175A-4C09-C49C3BC314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4414419"/>
            <a:ext cx="1569720" cy="551180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7DF31B6-267A-B3CE-A191-A74D4A1E66C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4444543"/>
            <a:ext cx="1821712" cy="501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8A945D-D343-4B64-7438-7E1508ED0A21}"/>
              </a:ext>
            </a:extLst>
          </p:cNvPr>
          <p:cNvSpPr txBox="1"/>
          <p:nvPr userDrawn="1"/>
        </p:nvSpPr>
        <p:spPr>
          <a:xfrm>
            <a:off x="936500" y="98282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4020799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C171-3195-80A8-DB12-934E08BF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3C404-D1B1-7D2E-0AEF-58C07C16A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81BA8-424D-F72B-3020-30D4183E2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157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252B-970B-8D24-E79D-8AEC2B8C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45904-F27A-9A5D-DEC3-EF7232253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40523"/>
            <a:ext cx="6172200" cy="402052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A06CA-2C0B-EF3D-FE11-FAA0CE30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1734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586D-2362-A838-06CA-8744D3AAF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87E91-1C51-FD2F-187D-45AC2BA6C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1767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1138-DD4E-BC66-B1F2-BF9702DC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33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BE35-FA47-7EF4-8832-097C366E2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62681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3DE2-4C1B-61B2-B54B-CEED9A98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58DFE-A606-CAA5-6ACD-D5CF88614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7239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22DA-1BD2-5794-E017-1E08D549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8518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6E523-4EC3-0B5B-49C1-6EF2EC879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78FEE-882E-6D69-48C9-221C830D6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910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6BC9-CEC1-C915-41BA-053C700C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0CBB4-57F9-92B5-A839-9427EC299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72322"/>
            <a:ext cx="6172200" cy="4288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B1670-0FC6-45FF-C717-F9B1F985A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5636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1683-A19E-ED77-CEA0-0DEF9D8E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7366366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8B66F-9837-7857-CE18-193F9DCD7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34A49-2658-E8C3-29EA-BF55E1131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83B41-01E2-6C60-FF47-2E2011B59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59BBA2-80D1-C521-5020-52C133792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41942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3185-6A97-07E2-C761-EEA3DF3F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35927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2092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7A9D6D-B857-11B3-7DC3-39DD55F1E8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86" y="2083182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12FDC5-003D-1BEF-2E2F-6D61C75CBF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2104743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B741017-859F-7D51-018F-DC37CB3B3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2238817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5E3429-92A3-6198-9705-3A94C0B59F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84" y="1105545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0374C0B-81F2-8AE5-6FBE-37CD81751C7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5" y="3500144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9434785-ED6A-88A8-14C8-C0C6C15561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3489973"/>
            <a:ext cx="1569720" cy="55118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1F4E723-D96E-FEFE-475F-34B25BD1483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7" y="4316371"/>
            <a:ext cx="903588" cy="90358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7168DEF-32B7-9934-D8A2-73A695ED1CE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5" y="4518344"/>
            <a:ext cx="1036320" cy="35179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6817870-5BC7-463D-BB96-080E31725F4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4" y="4573079"/>
            <a:ext cx="2133600" cy="272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FD2638-CC7F-8295-C7E3-2B587263CF4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02" y="5307960"/>
            <a:ext cx="131064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71E5A-D743-9C17-A99E-0C27F841B9F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6" y="5429136"/>
            <a:ext cx="1670050" cy="44958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B1B751FB-A753-CCE8-94C7-E994B8FCE2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24" y="5288710"/>
            <a:ext cx="1459648" cy="54000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8B8E1901-78F5-96D8-FF1B-4180B5635B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3520097"/>
            <a:ext cx="1821712" cy="501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BCD205-919E-59D8-BBD2-B9B018BE204E}"/>
              </a:ext>
            </a:extLst>
          </p:cNvPr>
          <p:cNvSpPr txBox="1"/>
          <p:nvPr userDrawn="1"/>
        </p:nvSpPr>
        <p:spPr>
          <a:xfrm>
            <a:off x="922932" y="63757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8907827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B51676-769B-9A58-F454-2A5E31835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3007628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220E2D-B19C-3998-764C-A995C7FF7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3029189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4659E4C-41B1-DAA8-9F6E-CE4C0EA1A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3163263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796F25-07DA-C042-C570-F1A06F713A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2029991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F495897-5667-B92F-BDC4-88049A8F0E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4424590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FC5BF77-6E8D-2318-362F-4BEEBEA43DD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4414419"/>
            <a:ext cx="1569720" cy="551180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3E688C6-2594-12B9-DC82-960B293ACFF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4444543"/>
            <a:ext cx="1821712" cy="501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8881AE-BE74-B287-112E-C802F332B2CA}"/>
              </a:ext>
            </a:extLst>
          </p:cNvPr>
          <p:cNvSpPr txBox="1"/>
          <p:nvPr userDrawn="1"/>
        </p:nvSpPr>
        <p:spPr>
          <a:xfrm>
            <a:off x="936500" y="98282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7350141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C171-3195-80A8-DB12-934E08BF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3C404-D1B1-7D2E-0AEF-58C07C16A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81BA8-424D-F72B-3020-30D4183E2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0395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252B-970B-8D24-E79D-8AEC2B8C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45904-F27A-9A5D-DEC3-EF7232253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40523"/>
            <a:ext cx="6172200" cy="402052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A06CA-2C0B-EF3D-FE11-FAA0CE30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11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6C2539-0A7B-DC37-F582-91AB9DAC4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2083182"/>
            <a:ext cx="939354" cy="9393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3CBA4C-74DF-6ACD-69BE-73DBC1C59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2104743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A9EE189-21D3-DB6A-150A-F19C3BAB9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2238817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F65784-0757-9A8A-5CD6-5F7BD8F9F8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1105545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99EBAC0-6E8C-DB8D-B07D-14A10823C2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3500144"/>
            <a:ext cx="952500" cy="50101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773C9E3-6E37-2E59-69C5-6D9962C480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3489973"/>
            <a:ext cx="1569720" cy="55118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B29C1632-284A-D6B7-41CA-52F0C9213B3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7" y="4316371"/>
            <a:ext cx="903588" cy="903588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B32E8565-EC39-400A-1221-0E7E75B260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5" y="4518344"/>
            <a:ext cx="1036320" cy="35179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D6D7245-4B7A-46B1-80FE-958EB9BA718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4" y="4573079"/>
            <a:ext cx="2133600" cy="272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EED17D-C822-1703-F561-C6BB579AF38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02" y="5307960"/>
            <a:ext cx="1310640" cy="68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725EE-1021-A381-01F8-D4FED53E640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6" y="5429136"/>
            <a:ext cx="1670050" cy="449580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D9CF8D2B-CA7F-4573-9A5E-6AC06D47F3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24" y="5288710"/>
            <a:ext cx="1459648" cy="54000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FC710F2-AE37-D82B-1DDA-AFD5B706ED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3520097"/>
            <a:ext cx="1821712" cy="5019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6D9DDD-50EC-2EEE-4B0D-31649E52B21A}"/>
              </a:ext>
            </a:extLst>
          </p:cNvPr>
          <p:cNvSpPr txBox="1"/>
          <p:nvPr userDrawn="1"/>
        </p:nvSpPr>
        <p:spPr>
          <a:xfrm>
            <a:off x="946857" y="63757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4073836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6C2539-0A7B-DC37-F582-91AB9DAC4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3228703"/>
            <a:ext cx="939354" cy="9393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3CBA4C-74DF-6ACD-69BE-73DBC1C59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7" y="3250264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A9EE189-21D3-DB6A-150A-F19C3BAB9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36679" y="3384338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F65784-0757-9A8A-5CD6-5F7BD8F9F8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48" y="2251066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99EBAC0-6E8C-DB8D-B07D-14A10823C2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4645665"/>
            <a:ext cx="952500" cy="50101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773C9E3-6E37-2E59-69C5-6D9962C480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05" y="4635494"/>
            <a:ext cx="1569720" cy="551180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FC710F2-AE37-D82B-1DDA-AFD5B706EDD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40" y="4665618"/>
            <a:ext cx="1821712" cy="5019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B93119-AC88-1371-93D4-B532006CB0ED}"/>
              </a:ext>
            </a:extLst>
          </p:cNvPr>
          <p:cNvSpPr txBox="1"/>
          <p:nvPr userDrawn="1"/>
        </p:nvSpPr>
        <p:spPr>
          <a:xfrm>
            <a:off x="946857" y="63757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03597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3B475C-C66E-D8A5-C921-67C6212AD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689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B05D018-CD47-9D7E-C800-B0AE93AA1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65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19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6A631B-07D2-FFB6-FA76-AAD0BCE9B893}"/>
              </a:ext>
            </a:extLst>
          </p:cNvPr>
          <p:cNvSpPr txBox="1"/>
          <p:nvPr userDrawn="1"/>
        </p:nvSpPr>
        <p:spPr>
          <a:xfrm>
            <a:off x="1285659" y="2447567"/>
            <a:ext cx="56170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ARC Digital Bioprocess </a:t>
            </a:r>
            <a:br>
              <a:rPr lang="en-A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A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Development Hub</a:t>
            </a:r>
            <a:endParaRPr lang="en-AU" sz="3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7DDECF-4335-6CAB-6792-F6D29B378959}"/>
              </a:ext>
            </a:extLst>
          </p:cNvPr>
          <p:cNvCxnSpPr/>
          <p:nvPr userDrawn="1"/>
        </p:nvCxnSpPr>
        <p:spPr>
          <a:xfrm>
            <a:off x="1409414" y="3774478"/>
            <a:ext cx="605017" cy="0"/>
          </a:xfrm>
          <a:prstGeom prst="line">
            <a:avLst/>
          </a:prstGeom>
          <a:ln w="19050">
            <a:solidFill>
              <a:srgbClr val="ED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7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6A631B-07D2-FFB6-FA76-AAD0BCE9B893}"/>
              </a:ext>
            </a:extLst>
          </p:cNvPr>
          <p:cNvSpPr txBox="1"/>
          <p:nvPr userDrawn="1"/>
        </p:nvSpPr>
        <p:spPr>
          <a:xfrm>
            <a:off x="1285659" y="2447567"/>
            <a:ext cx="56170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3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3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7DDECF-4335-6CAB-6792-F6D29B378959}"/>
              </a:ext>
            </a:extLst>
          </p:cNvPr>
          <p:cNvCxnSpPr/>
          <p:nvPr userDrawn="1"/>
        </p:nvCxnSpPr>
        <p:spPr>
          <a:xfrm>
            <a:off x="1409414" y="3774478"/>
            <a:ext cx="605017" cy="0"/>
          </a:xfrm>
          <a:prstGeom prst="line">
            <a:avLst/>
          </a:prstGeom>
          <a:ln w="19050">
            <a:solidFill>
              <a:srgbClr val="ED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3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AB58-A327-5924-980B-866B949F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218B5-79BD-E272-1B49-24FE9D085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4901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CB9B-83C4-4EEE-C837-3687684B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2017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D7CA1-FECF-E497-33B3-88EE653AE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998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904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C242-1748-8B3E-F73B-FF40A3D9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6ECAF-9BF4-E19F-15B3-3D4FC017D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183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9F349-62D1-DE7C-DF44-FB4159855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83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44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DA832B-63A5-7D6B-E4CF-999BDC90BAAB}"/>
              </a:ext>
            </a:extLst>
          </p:cNvPr>
          <p:cNvSpPr txBox="1"/>
          <p:nvPr userDrawn="1"/>
        </p:nvSpPr>
        <p:spPr>
          <a:xfrm>
            <a:off x="1285659" y="2447567"/>
            <a:ext cx="56170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 Digital Bioprocess </a:t>
            </a:r>
            <a:br>
              <a:rPr lang="en-AU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 Hub</a:t>
            </a:r>
            <a:endParaRPr lang="en-AU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3DE1F5-F72B-D366-C1FB-020C799C501B}"/>
              </a:ext>
            </a:extLst>
          </p:cNvPr>
          <p:cNvCxnSpPr/>
          <p:nvPr userDrawn="1"/>
        </p:nvCxnSpPr>
        <p:spPr>
          <a:xfrm>
            <a:off x="1409414" y="3774478"/>
            <a:ext cx="605017" cy="0"/>
          </a:xfrm>
          <a:prstGeom prst="line">
            <a:avLst/>
          </a:prstGeom>
          <a:ln w="19050">
            <a:solidFill>
              <a:srgbClr val="ED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28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D509-DEA2-CCB1-ED80-E7122F77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53477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4275A-BC33-EB53-CCDA-BF4E541B7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52656-79F6-FB0E-ADF7-AFBD31F9A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1658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FF04-6ACF-CE7E-01E7-7B2D459DA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F643B-36AC-3302-0F4E-47FB7BA5D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1658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542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76C4-0A3E-7409-50FC-0D855802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512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05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A30E-F7BB-395F-BC11-CDEEF32B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A97D1-1FFD-FF49-BB40-03D010CD6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72322"/>
            <a:ext cx="6172200" cy="428872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BDAA1-6173-B796-C278-096798D01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345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6915-103A-ED30-4106-360EAF25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7E86A-6D04-95E8-DEF8-E453695C3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16566"/>
            <a:ext cx="6172200" cy="434448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9AA9C-03C8-C5C3-5504-060DB2341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100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50B2CD-91D3-E0B6-9B02-188DFF6C2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2083182"/>
            <a:ext cx="939354" cy="9393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C6CA4B-CD11-BB0A-1266-FE649EB11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2104743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2955A81-70C9-B35A-108F-244E022EE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2238817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52AF65-A4D4-F85B-1C30-5FC2AB5C58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1105545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FBA86E6-A6FB-3312-C4CE-34F50420B3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3500144"/>
            <a:ext cx="952500" cy="50101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F0F35A4-75D7-9EF0-65B0-323B326F9F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3489973"/>
            <a:ext cx="1569720" cy="55118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7CB1E561-8366-FDCD-845B-7FA89AE61F7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7" y="4316371"/>
            <a:ext cx="903588" cy="903588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249500E-B068-76EF-B5D0-EF61888B61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5" y="4518344"/>
            <a:ext cx="1036320" cy="35179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307851D-DCD5-B838-22AF-D87407E168E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4" y="4573079"/>
            <a:ext cx="2133600" cy="272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DF8C58-72DA-8F63-78CF-296B1297DFC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02" y="5307960"/>
            <a:ext cx="1310640" cy="68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19D9A6-1225-6773-DDC1-798D18E6748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6" y="5429136"/>
            <a:ext cx="1670050" cy="449580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A667B0CF-AE4A-CE50-1266-4DF15924082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24" y="5288710"/>
            <a:ext cx="1459648" cy="54000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68994668-9F81-DB10-BD1B-7DAFB3DD27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3520097"/>
            <a:ext cx="1821712" cy="5019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890B3A-0FA3-2994-5C2D-09724F507678}"/>
              </a:ext>
            </a:extLst>
          </p:cNvPr>
          <p:cNvSpPr txBox="1"/>
          <p:nvPr userDrawn="1"/>
        </p:nvSpPr>
        <p:spPr>
          <a:xfrm>
            <a:off x="946857" y="63757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753665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50B2CD-91D3-E0B6-9B02-188DFF6C2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3007628"/>
            <a:ext cx="939354" cy="9393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C6CA4B-CD11-BB0A-1266-FE649EB11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3029189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2955A81-70C9-B35A-108F-244E022EE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3163263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52AF65-A4D4-F85B-1C30-5FC2AB5C58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2029991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FBA86E6-A6FB-3312-C4CE-34F50420B3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4424590"/>
            <a:ext cx="952500" cy="50101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F0F35A4-75D7-9EF0-65B0-323B326F9F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4414419"/>
            <a:ext cx="1569720" cy="551180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68994668-9F81-DB10-BD1B-7DAFB3DD27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4444543"/>
            <a:ext cx="1821712" cy="501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D668E3-79B8-9DE9-C0F3-90E8A40973F4}"/>
              </a:ext>
            </a:extLst>
          </p:cNvPr>
          <p:cNvSpPr txBox="1"/>
          <p:nvPr userDrawn="1"/>
        </p:nvSpPr>
        <p:spPr>
          <a:xfrm>
            <a:off x="946857" y="63757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56529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6134740-E283-DB49-DF2E-2DDF913E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71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FD07C79-BE61-9A21-64C7-42C7E9E3A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038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812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277502-5CAC-EA02-21EC-CFD6A4DFF218}"/>
              </a:ext>
            </a:extLst>
          </p:cNvPr>
          <p:cNvSpPr txBox="1"/>
          <p:nvPr userDrawn="1"/>
        </p:nvSpPr>
        <p:spPr>
          <a:xfrm>
            <a:off x="1285659" y="2447567"/>
            <a:ext cx="56170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ARC Digital Bioprocess </a:t>
            </a:r>
            <a:br>
              <a:rPr lang="en-A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A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Development Hub</a:t>
            </a:r>
            <a:endParaRPr lang="en-AU" sz="3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7BE808-E998-BF1C-8805-85CA421DC723}"/>
              </a:ext>
            </a:extLst>
          </p:cNvPr>
          <p:cNvCxnSpPr/>
          <p:nvPr userDrawn="1"/>
        </p:nvCxnSpPr>
        <p:spPr>
          <a:xfrm>
            <a:off x="1409414" y="3774478"/>
            <a:ext cx="605017" cy="0"/>
          </a:xfrm>
          <a:prstGeom prst="line">
            <a:avLst/>
          </a:prstGeom>
          <a:ln w="19050">
            <a:solidFill>
              <a:srgbClr val="ED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861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277502-5CAC-EA02-21EC-CFD6A4DFF218}"/>
              </a:ext>
            </a:extLst>
          </p:cNvPr>
          <p:cNvSpPr txBox="1"/>
          <p:nvPr userDrawn="1"/>
        </p:nvSpPr>
        <p:spPr>
          <a:xfrm>
            <a:off x="1285659" y="2447567"/>
            <a:ext cx="56170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7BE808-E998-BF1C-8805-85CA421DC723}"/>
              </a:ext>
            </a:extLst>
          </p:cNvPr>
          <p:cNvCxnSpPr/>
          <p:nvPr userDrawn="1"/>
        </p:nvCxnSpPr>
        <p:spPr>
          <a:xfrm>
            <a:off x="1409414" y="3774478"/>
            <a:ext cx="605017" cy="0"/>
          </a:xfrm>
          <a:prstGeom prst="line">
            <a:avLst/>
          </a:prstGeom>
          <a:ln w="19050">
            <a:solidFill>
              <a:srgbClr val="ED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7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DA832B-63A5-7D6B-E4CF-999BDC90BAAB}"/>
              </a:ext>
            </a:extLst>
          </p:cNvPr>
          <p:cNvSpPr txBox="1"/>
          <p:nvPr userDrawn="1"/>
        </p:nvSpPr>
        <p:spPr>
          <a:xfrm>
            <a:off x="1285659" y="2447567"/>
            <a:ext cx="56170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3DE1F5-F72B-D366-C1FB-020C799C501B}"/>
              </a:ext>
            </a:extLst>
          </p:cNvPr>
          <p:cNvCxnSpPr/>
          <p:nvPr userDrawn="1"/>
        </p:nvCxnSpPr>
        <p:spPr>
          <a:xfrm>
            <a:off x="1409414" y="3774478"/>
            <a:ext cx="605017" cy="0"/>
          </a:xfrm>
          <a:prstGeom prst="line">
            <a:avLst/>
          </a:prstGeom>
          <a:ln w="19050">
            <a:solidFill>
              <a:srgbClr val="ED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857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7DA9-2832-9C7B-1F7F-F32CB2B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3DF3E-4B1F-23E5-BF4F-9710FCA77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657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C542-C067-5A1F-66AC-934CEF20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7220"/>
            <a:ext cx="10515600" cy="2555255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B2A77-22DF-6366-EC89-2E427B3F2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980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23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511-5CFB-6EE8-E006-A89245C9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299A-CFD1-408F-7516-BCCB81072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5984"/>
            <a:ext cx="5181600" cy="412912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6483A-D220-A2D3-FC85-6D6B77DD1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5984"/>
            <a:ext cx="5181600" cy="412912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520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70C1-0DD5-DA61-2A72-885E6A12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25960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FBFFA-63E8-3CDB-6588-2A18D834D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879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252EA-0067-8A5B-F051-A45B4A0FD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2703"/>
            <a:ext cx="5157787" cy="321550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DB524-13BD-2024-EAFC-EAE0B54FB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879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1ADA-E973-825E-B58A-5347D6B29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2703"/>
            <a:ext cx="5183188" cy="321550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7254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404B-F170-3248-BAB5-5ACF39BF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628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120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5C32-DF13-9B44-2BDD-904EC249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1804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C46D-CB0A-CACD-0A0D-B3117464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84916"/>
            <a:ext cx="6172200" cy="392073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E0995-F77E-836E-3319-C72BD34CE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02004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345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60A3-77C9-82A0-972C-03E8521B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7B025-BF61-CEE3-5CB2-CEF79D4F0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51463"/>
            <a:ext cx="6172200" cy="39095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E57C7-C369-2397-7952-5AF964490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542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984A2A-DA4F-8A3D-1DC1-787160328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2083182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F8D031-13FD-9009-9150-DE97DF3DA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2104743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0C5A96C-2001-9D72-A418-4788D7B94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2238817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51F7C-EBC7-E62B-F311-F4BEA29DB9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1105545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FF0D27F-8F5B-27DA-95D3-43206403CF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3500144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F9BFCC9-066C-63DA-2C91-B7952A5542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3489973"/>
            <a:ext cx="1569720" cy="55118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9E2A9A0-5804-92BD-368F-CBB069CBD1F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7" y="4316371"/>
            <a:ext cx="903588" cy="90358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73D6159-0471-D22E-90B0-4DDD682DEA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5" y="4518344"/>
            <a:ext cx="1036320" cy="35179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B16EA9E-5AC3-06F5-ACCD-4A35A7A6A8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4" y="4573079"/>
            <a:ext cx="2133600" cy="272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434138-E338-9F62-881D-06A0F53E8CB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02" y="5307960"/>
            <a:ext cx="131064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75FE1D-56AF-2B37-9983-3DAAFE0F758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6" y="5429136"/>
            <a:ext cx="1670050" cy="44958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90B8920D-A51A-987B-E0A5-A096BFD2054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24" y="5288710"/>
            <a:ext cx="1459648" cy="54000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595507E3-0AFC-D3C4-F7B0-666B9C7131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3520097"/>
            <a:ext cx="1821712" cy="5019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778E3B-A34F-7FB1-A9B8-9B4D59F0CDA3}"/>
              </a:ext>
            </a:extLst>
          </p:cNvPr>
          <p:cNvSpPr txBox="1"/>
          <p:nvPr userDrawn="1"/>
        </p:nvSpPr>
        <p:spPr>
          <a:xfrm>
            <a:off x="946857" y="63757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408394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9351E4-1903-8EBB-226D-47128C4AA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3007628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81A898-0342-A997-AF95-74A1DA2B18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3029189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1C8C6-EC35-1F40-9140-385ACC9AF3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3163263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49190-71D8-FB1F-F238-25CBC3DD85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2029991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6D5A668-4C03-EE44-EEF9-10A80EEE4F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4424590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CD5276-1B27-8AE4-DF7A-36C7A11C74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4414419"/>
            <a:ext cx="1569720" cy="551180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28916DB0-97C9-D846-84B3-3A7EC6F1F9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4444543"/>
            <a:ext cx="1821712" cy="501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D4FCA-8DCB-334C-F5AC-38C8BD170CFA}"/>
              </a:ext>
            </a:extLst>
          </p:cNvPr>
          <p:cNvSpPr txBox="1"/>
          <p:nvPr userDrawn="1"/>
        </p:nvSpPr>
        <p:spPr>
          <a:xfrm>
            <a:off x="936500" y="98282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34358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26F1-2DEF-BE79-4247-3FDD08AB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4715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497AC-AFEF-8E60-3915-B72A2E697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549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2E110F-2163-7A05-FD9D-1497C5584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956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CAEE908-9B08-DF15-4913-22D613532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923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924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66AC40-04B1-A896-E8CA-81A2BEB3F59D}"/>
              </a:ext>
            </a:extLst>
          </p:cNvPr>
          <p:cNvSpPr txBox="1"/>
          <p:nvPr userDrawn="1"/>
        </p:nvSpPr>
        <p:spPr>
          <a:xfrm>
            <a:off x="1285659" y="2447567"/>
            <a:ext cx="56170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ARC Digital Bioprocess </a:t>
            </a:r>
            <a:br>
              <a:rPr lang="en-A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A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Development Hub</a:t>
            </a:r>
            <a:endParaRPr lang="en-AU" sz="3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8E990-7DD3-71F4-2B9C-D3C92B1D3D9E}"/>
              </a:ext>
            </a:extLst>
          </p:cNvPr>
          <p:cNvCxnSpPr/>
          <p:nvPr userDrawn="1"/>
        </p:nvCxnSpPr>
        <p:spPr>
          <a:xfrm>
            <a:off x="1409414" y="3774478"/>
            <a:ext cx="605017" cy="0"/>
          </a:xfrm>
          <a:prstGeom prst="line">
            <a:avLst/>
          </a:prstGeom>
          <a:ln w="19050">
            <a:solidFill>
              <a:srgbClr val="ED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20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66AC40-04B1-A896-E8CA-81A2BEB3F59D}"/>
              </a:ext>
            </a:extLst>
          </p:cNvPr>
          <p:cNvSpPr txBox="1"/>
          <p:nvPr userDrawn="1"/>
        </p:nvSpPr>
        <p:spPr>
          <a:xfrm>
            <a:off x="1285659" y="2447567"/>
            <a:ext cx="56170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3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3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8E990-7DD3-71F4-2B9C-D3C92B1D3D9E}"/>
              </a:ext>
            </a:extLst>
          </p:cNvPr>
          <p:cNvCxnSpPr/>
          <p:nvPr userDrawn="1"/>
        </p:nvCxnSpPr>
        <p:spPr>
          <a:xfrm>
            <a:off x="1409414" y="3774478"/>
            <a:ext cx="605017" cy="0"/>
          </a:xfrm>
          <a:prstGeom prst="line">
            <a:avLst/>
          </a:prstGeom>
          <a:ln w="19050">
            <a:solidFill>
              <a:srgbClr val="ED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247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8463-8D19-0ABF-539F-ED62DDD2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ECF7-5CA2-DF6A-81F3-D3E6877E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42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F9DB-562C-F2A3-7C1C-D2781426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2232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D3802-0D68-4C41-9CF3-E6AEF4B9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79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2811-7FB3-E474-548E-0546072E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38BFF-A500-7314-8EFD-BD4CAB768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2893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CEF8B-0EB7-061B-CC56-827A02303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2893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261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B950-6301-AD2D-4D0D-66442070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11464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B812D-0629-0E77-E84F-98D9BD123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764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91B7A-640A-8D43-451A-F7C70AFFF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1552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2144D-CA4D-96B1-107A-669CCBFE1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764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B920F-DACC-071C-CFA0-E66B55907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1552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351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41AC-4B77-9CB6-DFB3-F9710F1A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220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83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C546-EDCA-C17D-ED52-35AD93D6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15330-9C75-FD86-B17E-F3D171B4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9161"/>
            <a:ext cx="6172200" cy="393188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BBBEB-2A33-BB4D-C765-E624EDECF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38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6332-1BD9-2C82-702B-ABC7122F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A0AB6-40FA-C573-7ACC-C19400CB1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266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FB7F-197A-EAED-9836-6F9082E2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49718-7625-9200-A85B-542264A41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2615"/>
            <a:ext cx="6172200" cy="389843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DACC9-8DA1-2C50-4E02-854680FF9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048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4E13D-0A2F-EAA8-43BF-22F3BE45E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2083182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BD9270-8D9C-57CD-7F3B-36950476F3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2104743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4CCD8-6172-1E85-BFBF-9C843AEA6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2238817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DCE521-9F3A-5648-658B-147DED4B5F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1105545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0D6BA31-5CA5-AA38-05DE-E69B66B7F6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3500144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6C3B71-EC58-9E5B-41B7-8944446E163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3489973"/>
            <a:ext cx="1569720" cy="55118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9311BD3-5841-BE99-D176-16CD19D200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7" y="4316371"/>
            <a:ext cx="903588" cy="90358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08F34FF-1B11-D2E3-6DC6-2C987717CDE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5" y="4518344"/>
            <a:ext cx="1036320" cy="35179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23D4FCC-0D89-4E0E-2769-A3BCE18227E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4" y="4573079"/>
            <a:ext cx="2133600" cy="272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AE1F0-AF7A-99C4-247F-9D0B07F71F8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02" y="5307960"/>
            <a:ext cx="131064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31A8D-063C-40F9-762A-17F33BCC70B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6" y="5429136"/>
            <a:ext cx="1670050" cy="44958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44738273-F156-14AF-312E-DCC9B53318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24" y="5288710"/>
            <a:ext cx="1459648" cy="54000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D9F2F93F-ACA8-A44E-7CD1-20BCDAF4EA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3520097"/>
            <a:ext cx="1821712" cy="5019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D69763-B6D8-7D62-EF5F-FED433F853F9}"/>
              </a:ext>
            </a:extLst>
          </p:cNvPr>
          <p:cNvSpPr txBox="1"/>
          <p:nvPr userDrawn="1"/>
        </p:nvSpPr>
        <p:spPr>
          <a:xfrm>
            <a:off x="946857" y="63757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2053106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522E0-6361-DFFC-5C49-14FE09E88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3007628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5D6D81-AFED-2C5A-3030-ABEF89CE5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3029189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9630CA8-918B-B6D8-E708-82FAD1DF3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3163263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6F27A-02E6-D666-2BC0-79FC8DCE67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2029991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2194683-EA76-A028-4D1C-EA3FF27F61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4424590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9BE95D9-380E-BE2C-EDBD-90BD61188F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4414419"/>
            <a:ext cx="1569720" cy="551180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A79E8C43-CA9E-D130-92A1-C42AC53D2F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4444543"/>
            <a:ext cx="1821712" cy="501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EFAB2-F2CF-722C-6332-3ED1BDB6560B}"/>
              </a:ext>
            </a:extLst>
          </p:cNvPr>
          <p:cNvSpPr txBox="1"/>
          <p:nvPr userDrawn="1"/>
        </p:nvSpPr>
        <p:spPr>
          <a:xfrm>
            <a:off x="936500" y="98282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255221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DB7C-94F0-054C-C5D5-6FF9DB3EA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689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768DF-28AC-1908-E8DC-56103954B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65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000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944A-EE2F-6C20-173A-0BC0174E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B12B7-633C-98C6-ED74-BC2C51AED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6789"/>
            <a:ext cx="10515600" cy="398017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9663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E344-9635-4A4F-A362-8DCAC18F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5322D-4EBA-9EA9-EF41-59025191A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35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ADCF-E8D9-895A-FAEC-958161A8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85CE0-25B7-C73D-FED9-4EF071ED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5999"/>
            <a:ext cx="5181600" cy="404789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DF5F0-9116-690F-A86C-D1470170E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5999"/>
            <a:ext cx="5181600" cy="404789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984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5E44-3456-7C91-A136-5B427DFD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01428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806CF-3500-7496-57D9-B4BB642AC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879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1A359-5D51-EA4B-33F5-8DC8DFEA3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2702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348D-90D1-08AB-94F8-A57869644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879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D3544-67CB-FEEB-4BB5-49B8F366A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2702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777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EFBF-F14E-2E3D-14C9-C90A6E8F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886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5396BE-CBB4-31BA-2A4A-6AF4C57460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2083182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A0A680-5DD0-DA99-C5B9-B7A24651DA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2104743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7B465AE-B6A1-EB99-C11E-51A6B644B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2238817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E13C23-A13B-910A-BCDE-EC5AC55F5F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1105545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D6DE963-1123-9A30-1751-2D85E81A60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3500144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9D5850E-4C7D-B94E-AD06-A6ECC7634B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3489973"/>
            <a:ext cx="1569720" cy="55118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426C5D1-DC22-377F-5827-6E8ED25795A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7" y="4316371"/>
            <a:ext cx="903588" cy="90358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FF48E7A-43E0-F382-1D41-6F5A4CD4847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5" y="4518344"/>
            <a:ext cx="1036320" cy="35179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5196B5F-31D1-F09C-6516-1831E98099E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4" y="4573079"/>
            <a:ext cx="2133600" cy="272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25A0F1-8F80-C61C-8202-6F9D364D547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02" y="5307960"/>
            <a:ext cx="131064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E7767-C7A6-02D4-9F06-732F8D4660E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6" y="5429136"/>
            <a:ext cx="1670050" cy="44958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2B3EEF78-D648-700C-1FAB-58A2DFBB8D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24" y="5288710"/>
            <a:ext cx="1459648" cy="54000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8F3CC35D-3B49-EE3B-856D-0F2E4934FE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3520097"/>
            <a:ext cx="1821712" cy="5019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6B893C-98E7-7825-FA71-4500C8A69721}"/>
              </a:ext>
            </a:extLst>
          </p:cNvPr>
          <p:cNvSpPr txBox="1"/>
          <p:nvPr userDrawn="1"/>
        </p:nvSpPr>
        <p:spPr>
          <a:xfrm>
            <a:off x="946857" y="63757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4372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8AF6-B8D4-D761-F79D-C6BAC1B1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469457" cy="1140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7A52853-38F9-7E32-AE74-36FF4C9D09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57448" y="2087534"/>
            <a:ext cx="3945628" cy="3811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A8B8BB-2A08-37A6-AD5C-3DECD833BD0F}"/>
              </a:ext>
            </a:extLst>
          </p:cNvPr>
          <p:cNvCxnSpPr>
            <a:cxnSpLocks/>
          </p:cNvCxnSpPr>
          <p:nvPr userDrawn="1"/>
        </p:nvCxnSpPr>
        <p:spPr>
          <a:xfrm>
            <a:off x="5309068" y="2175641"/>
            <a:ext cx="0" cy="34920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CA9489A-DA68-9AB0-73E4-053C07428DEF}"/>
              </a:ext>
            </a:extLst>
          </p:cNvPr>
          <p:cNvSpPr txBox="1">
            <a:spLocks/>
          </p:cNvSpPr>
          <p:nvPr userDrawn="1"/>
        </p:nvSpPr>
        <p:spPr>
          <a:xfrm>
            <a:off x="5663952" y="2087533"/>
            <a:ext cx="4016076" cy="4431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1C0B8CA-2116-A89E-DA03-105280651D7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699176" y="2087534"/>
            <a:ext cx="3945628" cy="3811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57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FCFFE8-AC78-115A-F2FA-553BB3D21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3007628"/>
            <a:ext cx="939354" cy="939354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2EB71D-006E-0E32-1A2C-4E52956A28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3029189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65EEDFF-4EA4-B403-6AD3-0E1D3767A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3163263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F91E19-74BE-DBB3-5B53-2EA717830F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2029991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88B8F80-CF85-D40E-0874-D14042C42E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4424590"/>
            <a:ext cx="952500" cy="50101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B7542A7-3710-2DDF-C222-7AB716A7EC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4414419"/>
            <a:ext cx="1569720" cy="55118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F99BECB1-4766-124C-B51F-5C959EBD3C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4444543"/>
            <a:ext cx="1821712" cy="501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1959E0-08CD-5E11-2730-422B4AB1C661}"/>
              </a:ext>
            </a:extLst>
          </p:cNvPr>
          <p:cNvSpPr txBox="1"/>
          <p:nvPr userDrawn="1"/>
        </p:nvSpPr>
        <p:spPr>
          <a:xfrm>
            <a:off x="936500" y="98282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576402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721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891A-1EE2-849C-2EAE-2102F8B3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01317-AF37-84CE-F9DE-62F5D862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58119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C9CF9-68F1-A025-DBB7-27A755815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8118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0917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4441-D648-6A9E-AAA7-3B4E14CA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87A666-8820-227E-BA2A-3A1E23D56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235818"/>
            <a:ext cx="6172200" cy="380365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45F0-2253-71B9-C308-0C2B85F7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5818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4337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C9CFFC-0D45-74A9-2568-97965DD57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973" y="2099350"/>
            <a:ext cx="4085716" cy="26592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7B04FC-83A7-79FE-1E41-50C548F223BF}"/>
              </a:ext>
            </a:extLst>
          </p:cNvPr>
          <p:cNvCxnSpPr>
            <a:cxnSpLocks/>
          </p:cNvCxnSpPr>
          <p:nvPr userDrawn="1"/>
        </p:nvCxnSpPr>
        <p:spPr>
          <a:xfrm>
            <a:off x="5490372" y="1919452"/>
            <a:ext cx="0" cy="301909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5C5FFB-AEA1-6832-C60B-1F86E2EEF1B9}"/>
              </a:ext>
            </a:extLst>
          </p:cNvPr>
          <p:cNvSpPr txBox="1"/>
          <p:nvPr userDrawn="1"/>
        </p:nvSpPr>
        <p:spPr>
          <a:xfrm>
            <a:off x="6345620" y="2640724"/>
            <a:ext cx="5186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AU" b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AU" b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AU" b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AU" b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407A64-71B6-942E-DE41-AC64C2ACD2E8}"/>
              </a:ext>
            </a:extLst>
          </p:cNvPr>
          <p:cNvCxnSpPr/>
          <p:nvPr userDrawn="1"/>
        </p:nvCxnSpPr>
        <p:spPr>
          <a:xfrm>
            <a:off x="6446496" y="3403989"/>
            <a:ext cx="605017" cy="0"/>
          </a:xfrm>
          <a:prstGeom prst="line">
            <a:avLst/>
          </a:prstGeom>
          <a:ln>
            <a:solidFill>
              <a:srgbClr val="ED1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56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821B-B817-F5C1-A73B-7CC6C991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5F6D6-D205-49A8-9A6A-9D2BC377C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167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7928-5AD3-777E-7776-A5507087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02CDB-D7D2-3F72-DCD9-0FEE46938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965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93F3-EF96-BC9D-8655-36FB22FB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FA86-9407-24D7-5FF2-0FB45A894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3B442-BEEE-B487-BD25-AAD188241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022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FD8C-C35E-9447-F1DD-6924BD36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32BA3-CBEB-D6E9-FB60-C76D8DBDF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55E63-4EBF-60C3-D9DC-5F090E556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F012E-CF4A-CC48-22D1-CBD9A96DD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E13D9-BEFB-11BE-019D-8C429E002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46125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D5F5-5F90-B57A-DCB0-495AAEDC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13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9D19-3594-514E-9DE5-607ECB50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49017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AC459-5BA3-12F8-477C-F870105E0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4D979-3543-5E70-CC54-D25029D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4E989-4CD4-C17F-030F-883398856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2F59C-85BC-3E2B-EF30-B5D658F79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2196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079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3C69-A7DD-F70C-D4DB-4347B45C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E669-D938-48AB-DF6A-BEEAB04B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D2440-6E8D-04E3-7EC9-6979DEC8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0757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E62E-44FE-F1FD-68EC-E47A1758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EF632-455B-6CDA-8DE2-DB29B0DD4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0D595-E5C0-5A97-B7C8-CF3ACF7A9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872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B61C-D467-C219-D5C2-5CAD0AF57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98EB2-B42A-3196-209E-DAA37774A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682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D4D5-6A79-324F-5826-7F9366FE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626"/>
            <a:ext cx="8763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9E83-677A-DFB4-A647-6C44246D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126"/>
            <a:ext cx="10515600" cy="37082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91909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D199-227F-A547-2BF5-3FFF9219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657A2-6821-9200-A15C-2D1E9E6BC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7060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5F11-A353-6073-0338-F40BD77E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475"/>
            <a:ext cx="883333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CDB0-1ED9-B9E9-E395-1B8EA2A41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3975"/>
            <a:ext cx="5181600" cy="37305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DC42B-FD69-B59F-05D9-D3B6B27BD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93975"/>
            <a:ext cx="5181600" cy="37305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1967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037D-5C32-A095-2F3A-5FAA7037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7718"/>
            <a:ext cx="872624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CE4B-E9FB-9BC8-601A-A206F9ED0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375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43FF0-8D18-9397-73EE-0321B0CB1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7668"/>
            <a:ext cx="5157787" cy="316261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76953-84DD-CB21-B9B8-B298A0400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375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5A9F2-09E2-E479-C01D-CDA5B58CB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7668"/>
            <a:ext cx="5183188" cy="316261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9102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59A9-C2F1-22A3-4C48-DB8573C9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236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41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3F18-E79B-71E8-8538-6D452DF0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69459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40580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603CF-05F5-CAFC-7894-AC4276986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3007628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CFB21-E672-CE5E-72A4-BCD4A7A3C4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3029189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644C33-C170-5698-9887-18778B24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3163263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79439-50C3-5E8D-A0C2-337C23E75C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2029991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F80363E-A784-5019-EDE0-549746353D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4424590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F28F1D2-CDD1-132D-B9B4-575D097446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4414419"/>
            <a:ext cx="1569720" cy="551180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8234D8C5-AA62-1C78-7ED1-9F2E56A0A7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4444543"/>
            <a:ext cx="1821712" cy="501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AB86E-1B90-C96A-E533-E0F6A0A3BDBB}"/>
              </a:ext>
            </a:extLst>
          </p:cNvPr>
          <p:cNvSpPr txBox="1"/>
          <p:nvPr userDrawn="1"/>
        </p:nvSpPr>
        <p:spPr>
          <a:xfrm>
            <a:off x="936500" y="98282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767880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AD342C-950B-CD12-FB28-F6D946D5D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2083182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6DC81F0-B394-F3B4-857B-5AA918018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2104743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39E9FC-7B2D-4314-21EB-7B161363B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2238817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3099F-7776-55F1-4AFC-E9F2252AE2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1105545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38306A0-67DF-05EE-3AC1-3A3F715895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3500144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D7C2E13-53BC-1C9E-3D3B-5A4A68732D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3489973"/>
            <a:ext cx="1569720" cy="55118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E6BA31C-8006-551F-B06A-1253B8DDFD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7" y="4316371"/>
            <a:ext cx="903588" cy="90358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AA975EB-1B1D-7248-EA65-D38969AE07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5" y="4518344"/>
            <a:ext cx="1036320" cy="35179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26AC6E-34B2-7D21-0D82-46A21C30737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4" y="4573079"/>
            <a:ext cx="2133600" cy="272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D283FD-F54F-B437-2D26-671E8CB1D9C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02" y="5307960"/>
            <a:ext cx="131064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D21F5-423B-4947-FE60-E1247FD3C04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6" y="5429136"/>
            <a:ext cx="1670050" cy="44958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E3ABEAF1-18A3-6F19-E782-3CD10BCD0A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24" y="5288710"/>
            <a:ext cx="1459648" cy="54000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0E074166-40AE-BC3F-06B3-E63AE17D97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3520097"/>
            <a:ext cx="1821712" cy="501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BFC300-6188-847B-3012-CA023970FD63}"/>
              </a:ext>
            </a:extLst>
          </p:cNvPr>
          <p:cNvSpPr txBox="1"/>
          <p:nvPr userDrawn="1"/>
        </p:nvSpPr>
        <p:spPr>
          <a:xfrm>
            <a:off x="946857" y="63757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40566124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90B0-7613-A0AA-9BCA-357D170C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53EC4-A433-FBEB-722A-635694128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BAD3E-167B-6E83-D33F-25AE29595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5362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18D3-6046-B2C0-5669-1CCC1AE5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BB3B87-B264-A384-7DB3-EB546771B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9D894-2C91-605F-AF90-E2A47A01E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4398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B61C-D467-C219-D5C2-5CAD0AF57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98EB2-B42A-3196-209E-DAA37774A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240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D4D5-6A79-324F-5826-7F9366FE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626"/>
            <a:ext cx="8763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9E83-677A-DFB4-A647-6C44246D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126"/>
            <a:ext cx="10515600" cy="37082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97262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D199-227F-A547-2BF5-3FFF9219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657A2-6821-9200-A15C-2D1E9E6BC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6798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5F11-A353-6073-0338-F40BD77E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475"/>
            <a:ext cx="883333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CDB0-1ED9-B9E9-E395-1B8EA2A41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3975"/>
            <a:ext cx="5181600" cy="37305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DC42B-FD69-B59F-05D9-D3B6B27BD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93975"/>
            <a:ext cx="5181600" cy="37305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89288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037D-5C32-A095-2F3A-5FAA7037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7718"/>
            <a:ext cx="872624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CE4B-E9FB-9BC8-601A-A206F9ED0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375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43FF0-8D18-9397-73EE-0321B0CB1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7668"/>
            <a:ext cx="5157787" cy="316261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76953-84DD-CB21-B9B8-B298A0400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3756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5A9F2-09E2-E479-C01D-CDA5B58CB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7668"/>
            <a:ext cx="5183188" cy="316261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385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59A9-C2F1-22A3-4C48-DB8573C9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048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38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0707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603CF-05F5-CAFC-7894-AC4276986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3007628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CFB21-E672-CE5E-72A4-BCD4A7A3C4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3029189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644C33-C170-5698-9887-18778B243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3163263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79439-50C3-5E8D-A0C2-337C23E75C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2029991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F80363E-A784-5019-EDE0-549746353D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4424590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F28F1D2-CDD1-132D-B9B4-575D097446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4414419"/>
            <a:ext cx="1569720" cy="551180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8234D8C5-AA62-1C78-7ED1-9F2E56A0A7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4444543"/>
            <a:ext cx="1821712" cy="501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AB86E-1B90-C96A-E533-E0F6A0A3BDBB}"/>
              </a:ext>
            </a:extLst>
          </p:cNvPr>
          <p:cNvSpPr txBox="1"/>
          <p:nvPr userDrawn="1"/>
        </p:nvSpPr>
        <p:spPr>
          <a:xfrm>
            <a:off x="936500" y="98282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295901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AD342C-950B-CD12-FB28-F6D946D5D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11" y="2083182"/>
            <a:ext cx="939354" cy="93935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6DC81F0-B394-F3B4-857B-5AA918018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8" y="2104743"/>
            <a:ext cx="1751330" cy="80454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39E9FC-7B2D-4314-21EB-7B161363B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 t="-8001" r="-3699" b="-9090"/>
          <a:stretch/>
        </p:blipFill>
        <p:spPr bwMode="auto">
          <a:xfrm>
            <a:off x="7761640" y="2238817"/>
            <a:ext cx="1705432" cy="65177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3099F-7776-55F1-4AFC-E9F2252AE2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9" y="1105545"/>
            <a:ext cx="27432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38306A0-67DF-05EE-3AC1-3A3F715895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50" y="3500144"/>
            <a:ext cx="952500" cy="5010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D7C2E13-53BC-1C9E-3D3B-5A4A68732D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66" y="3489973"/>
            <a:ext cx="1569720" cy="55118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E6BA31C-8006-551F-B06A-1253B8DDFD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87" y="4316371"/>
            <a:ext cx="903588" cy="90358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AA975EB-1B1D-7248-EA65-D38969AE07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5" y="4518344"/>
            <a:ext cx="1036320" cy="35179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26AC6E-34B2-7D21-0D82-46A21C30737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4" y="4573079"/>
            <a:ext cx="2133600" cy="272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D283FD-F54F-B437-2D26-671E8CB1D9C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02" y="5307960"/>
            <a:ext cx="131064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5D21F5-423B-4947-FE60-E1247FD3C04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6" y="5429136"/>
            <a:ext cx="1670050" cy="44958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E3ABEAF1-18A3-6F19-E782-3CD10BCD0A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24" y="5288710"/>
            <a:ext cx="1459648" cy="54000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0E074166-40AE-BC3F-06B3-E63AE17D97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1" y="3520097"/>
            <a:ext cx="1821712" cy="501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BFC300-6188-847B-3012-CA023970FD63}"/>
              </a:ext>
            </a:extLst>
          </p:cNvPr>
          <p:cNvSpPr txBox="1"/>
          <p:nvPr userDrawn="1"/>
        </p:nvSpPr>
        <p:spPr>
          <a:xfrm>
            <a:off x="946857" y="63757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3028080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90B0-7613-A0AA-9BCA-357D170C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53EC4-A433-FBEB-722A-635694128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BAD3E-167B-6E83-D33F-25AE29595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6258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18D3-6046-B2C0-5669-1CCC1AE5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BB3B87-B264-A384-7DB3-EB546771B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9D894-2C91-605F-AF90-E2A47A01E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9626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586D-2362-A838-06CA-8744D3AAF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87E91-1C51-FD2F-187D-45AC2BA6C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51402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1138-DD4E-BC66-B1F2-BF9702DC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3955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BE35-FA47-7EF4-8832-097C366E2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1181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3DE2-4C1B-61B2-B54B-CEED9A98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58DFE-A606-CAA5-6ACD-D5CF88614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2204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22DA-1BD2-5794-E017-1E08D549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3955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6E523-4EC3-0B5B-49C1-6EF2EC879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78FEE-882E-6D69-48C9-221C830D6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14130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1683-A19E-ED77-CEA0-0DEF9D8E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72624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8B66F-9837-7857-CE18-193F9DCD7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34A49-2658-E8C3-29EA-BF55E1131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83B41-01E2-6C60-FF47-2E2011B59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59BBA2-80D1-C521-5020-52C133792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127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23.jp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2.jp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23.jp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22.jp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13F4E-8A5F-9AB7-412D-B6B9543301D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98544" y="6528787"/>
            <a:ext cx="4054191" cy="329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246A-9F8E-6044-571A-4BA2F73EFBB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22211" y="136525"/>
            <a:ext cx="365182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7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62" r:id="rId2"/>
    <p:sldLayoutId id="2147483759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E5739-4815-C34B-0B33-F862E870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16105-C1C3-CD8A-A761-B26FBD17A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1B040-73E2-1DB6-3BFB-E5876EABC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FA3F-0535-4AEC-B3D0-3ECDF79BBEE6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CD2A8-C2A8-6004-9024-F233E6D8C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C2CAC-FD6C-E014-E443-FFAF6B7B7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A218-8A52-4F28-B136-085593A2E29F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A1BCC-B672-639F-457A-5A8036D18726}"/>
              </a:ext>
            </a:extLst>
          </p:cNvPr>
          <p:cNvPicPr>
            <a:picLocks/>
          </p:cNvPicPr>
          <p:nvPr userDrawn="1"/>
        </p:nvPicPr>
        <p:blipFill rotWithShape="1">
          <a:blip r:embed="rId1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022512-DE0F-AB0D-2F52-B207C7A708D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9854252" y="4665183"/>
            <a:ext cx="330193" cy="4055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7ECB02-8497-754B-D61B-AD624686F0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 flipV="1">
            <a:off x="2065786" y="-1862625"/>
            <a:ext cx="330193" cy="4055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2ECD4D-F88F-EEB6-0B0C-6BA61A4BE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2211" y="137238"/>
            <a:ext cx="3651821" cy="13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8" r:id="rId8"/>
    <p:sldLayoutId id="2147483779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DF0DE-E365-5DCC-B762-E2B28DA6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29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BE531-26C1-A478-C3B2-B35C72D8A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840C-5126-64EF-F6C2-C5B78972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6AB7-56D0-4EDF-8B2C-6CC58F986B7F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4F982-79AA-B309-73D7-A0F2D4BB8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2635-B570-B58D-A3F5-7900DC076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E38B-1667-4A77-9A38-0C8B968D304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611647-BE2C-8C00-3DDC-EBE83A5F8519}"/>
              </a:ext>
            </a:extLst>
          </p:cNvPr>
          <p:cNvSpPr/>
          <p:nvPr userDrawn="1"/>
        </p:nvSpPr>
        <p:spPr>
          <a:xfrm>
            <a:off x="0" y="6130131"/>
            <a:ext cx="12192000" cy="728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71762-1553-12BD-5D0B-C5A59D19AB8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28866" y="6130131"/>
            <a:ext cx="4682134" cy="7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DD686E-A875-1729-ECF9-4481F051C59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22211" y="136525"/>
            <a:ext cx="365182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1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63" r:id="rId2"/>
    <p:sldLayoutId id="2147483760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F9D3C-DFB0-856C-3E8E-ACDF05C7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831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AC9BB-483D-F5CC-BAB0-063B8049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8286"/>
            <a:ext cx="10515600" cy="39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2136-1B15-D347-83F1-5E5B1E9CC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5A67-3F07-4FDC-8165-AF1ABED7801A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E2201-1E4B-794D-897B-27E1E6E29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E0B58-8B23-118B-FDB2-E4CDF0A71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F65C-BB63-4F6D-AFA0-9A212AB184C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52ACC-6F42-7531-4D50-5AD957B4698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0636" y="228182"/>
            <a:ext cx="2182611" cy="1420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212E42-F4AB-179A-7B5B-DB7A99D0E7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130131"/>
            <a:ext cx="12192000" cy="7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39D8E0-CE0A-4F43-6DD9-2A384291054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093845" y="6130131"/>
            <a:ext cx="4682134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4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64" r:id="rId2"/>
    <p:sldLayoutId id="214748375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311B77-5481-3E5B-26C6-C65155F8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737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39C28-1FE4-F45C-179F-0587EA93C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404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60866E-49C1-E189-DA63-4AEA35173D2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5400000">
            <a:off x="9854252" y="4665183"/>
            <a:ext cx="330193" cy="4055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CFF59E-B05B-AA5A-7A01-C308C2CB3A6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0636" y="228182"/>
            <a:ext cx="2182611" cy="14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65" r:id="rId2"/>
    <p:sldLayoutId id="214748376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DDF3F-44ED-EDE2-1785-288CB0CD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601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1B468-5EE8-CA8F-1B52-30AB1B5F1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0F888-E9FC-32CE-BFED-8D9148A5BCA0}"/>
              </a:ext>
            </a:extLst>
          </p:cNvPr>
          <p:cNvSpPr/>
          <p:nvPr userDrawn="1"/>
        </p:nvSpPr>
        <p:spPr>
          <a:xfrm>
            <a:off x="0" y="6648307"/>
            <a:ext cx="12192000" cy="209693"/>
          </a:xfrm>
          <a:prstGeom prst="rect">
            <a:avLst/>
          </a:prstGeom>
          <a:solidFill>
            <a:srgbClr val="009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A79BBF-3EFB-286E-A502-A85C20B94F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0636" y="228182"/>
            <a:ext cx="2182611" cy="14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6" r:id="rId7"/>
    <p:sldLayoutId id="2147483753" r:id="rId8"/>
    <p:sldLayoutId id="2147483757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D74E40-F123-6C0B-4A09-1C1B42E7886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861807" y="1401279"/>
            <a:ext cx="330193" cy="40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5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B9AD4-7D35-31DC-2BF2-BAE5EF46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CCB15-A700-7F8A-1AB5-927BBC5E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90E10-1D4A-1B62-E3A9-B6A7ED981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4C98-36FB-40BA-8187-E6503460FDE7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63D95-C0ED-DD4B-7419-33B8800D4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B627-97C6-5BFA-1DCD-C6201CF45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29D2-E661-4A01-A9D0-3518F73E78F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person in a white lab coat&#10;&#10;Description automatically generated with low confidence">
            <a:extLst>
              <a:ext uri="{FF2B5EF4-FFF2-40B4-BE49-F238E27FC236}">
                <a16:creationId xmlns:a16="http://schemas.microsoft.com/office/drawing/2014/main" id="{5FADFB56-DAF2-A193-A9E7-4ED96A562A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"/>
            <a:ext cx="12197024" cy="6855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C45EDA-6F65-5070-34FA-B12C3E3DE8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75339" y="6134100"/>
            <a:ext cx="4686300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0D8221-B840-05B5-E142-A7896F4461F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0800000" flipH="1">
            <a:off x="276876" y="0"/>
            <a:ext cx="46863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570B6-0F86-5ED8-87FE-A8E2597948A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0637" y="228182"/>
            <a:ext cx="2182609" cy="14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3" r:id="rId8"/>
    <p:sldLayoutId id="2147483722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B9AD4-7D35-31DC-2BF2-BAE5EF46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CCB15-A700-7F8A-1AB5-927BBC5E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90E10-1D4A-1B62-E3A9-B6A7ED981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4C98-36FB-40BA-8187-E6503460FDE7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63D95-C0ED-DD4B-7419-33B8800D4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B627-97C6-5BFA-1DCD-C6201CF45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29D2-E661-4A01-A9D0-3518F73E78F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person in a white lab coat&#10;&#10;Description automatically generated with low confidence">
            <a:extLst>
              <a:ext uri="{FF2B5EF4-FFF2-40B4-BE49-F238E27FC236}">
                <a16:creationId xmlns:a16="http://schemas.microsoft.com/office/drawing/2014/main" id="{5FADFB56-DAF2-A193-A9E7-4ED96A562A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"/>
            <a:ext cx="12197024" cy="6855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C45EDA-6F65-5070-34FA-B12C3E3DE8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75339" y="6134100"/>
            <a:ext cx="4686300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0D8221-B840-05B5-E142-A7896F4461F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0800000" flipH="1">
            <a:off x="276876" y="0"/>
            <a:ext cx="4686300" cy="723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856D1-7F8D-74A4-8F8B-A3CA1AAEE0D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2211" y="137238"/>
            <a:ext cx="3651821" cy="13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E5739-4815-C34B-0B33-F862E870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16105-C1C3-CD8A-A761-B26FBD17A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1B040-73E2-1DB6-3BFB-E5876EABC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FA3F-0535-4AEC-B3D0-3ECDF79BBEE6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CD2A8-C2A8-6004-9024-F233E6D8C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C2CAC-FD6C-E014-E443-FFAF6B7B7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A218-8A52-4F28-B136-085593A2E29F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A1BCC-B672-639F-457A-5A8036D18726}"/>
              </a:ext>
            </a:extLst>
          </p:cNvPr>
          <p:cNvPicPr>
            <a:picLocks/>
          </p:cNvPicPr>
          <p:nvPr userDrawn="1"/>
        </p:nvPicPr>
        <p:blipFill rotWithShape="1">
          <a:blip r:embed="rId1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022512-DE0F-AB0D-2F52-B207C7A708D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9854252" y="4665183"/>
            <a:ext cx="330193" cy="4055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7ECB02-8497-754B-D61B-AD624686F0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 flipV="1">
            <a:off x="2065786" y="-1862625"/>
            <a:ext cx="330193" cy="4055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C79093-11E8-9ECF-DC3C-B611B892CA7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0637" y="228182"/>
            <a:ext cx="2182609" cy="14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4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76" r:id="rId8"/>
    <p:sldLayoutId id="2147483777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C39-EDB2-F8F9-7085-3C5E95BE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312" y="1695797"/>
            <a:ext cx="10982944" cy="1054784"/>
          </a:xfrm>
        </p:spPr>
        <p:txBody>
          <a:bodyPr/>
          <a:lstStyle/>
          <a:p>
            <a:pPr algn="l"/>
            <a:r>
              <a:rPr lang="en-US" sz="3200" b="1" dirty="0">
                <a:latin typeface="Aptos Display" panose="020B0004020202020204" pitchFamily="34" charset="0"/>
              </a:rPr>
              <a:t>Capturing prediction uncertainty in upstream cell culture models using conformal prediction and Gaussian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CEAC4-0B42-D413-5E87-D93DCCF5F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311" y="2901608"/>
            <a:ext cx="10982945" cy="905621"/>
          </a:xfrm>
        </p:spPr>
        <p:txBody>
          <a:bodyPr/>
          <a:lstStyle/>
          <a:p>
            <a:pPr algn="l"/>
            <a:r>
              <a:rPr lang="en-US" sz="1600" dirty="0">
                <a:latin typeface="Aptos" panose="020B0004020202020204" pitchFamily="34" charset="0"/>
              </a:rPr>
              <a:t>Tien Dung Pham </a:t>
            </a:r>
            <a:r>
              <a:rPr lang="en-US" sz="1600" baseline="30000" dirty="0">
                <a:latin typeface="Aptos" panose="020B0004020202020204" pitchFamily="34" charset="0"/>
              </a:rPr>
              <a:t>1,2</a:t>
            </a:r>
            <a:r>
              <a:rPr lang="en-US" sz="1600" dirty="0">
                <a:latin typeface="Aptos" panose="020B0004020202020204" pitchFamily="34" charset="0"/>
              </a:rPr>
              <a:t> Uwe Aickelin </a:t>
            </a:r>
            <a:r>
              <a:rPr lang="en-US" sz="1600" baseline="30000" dirty="0">
                <a:latin typeface="Aptos" panose="020B0004020202020204" pitchFamily="34" charset="0"/>
              </a:rPr>
              <a:t>1</a:t>
            </a:r>
            <a:r>
              <a:rPr lang="en-US" sz="1600" dirty="0">
                <a:latin typeface="Aptos" panose="020B0004020202020204" pitchFamily="34" charset="0"/>
              </a:rPr>
              <a:t> Robert Bassett </a:t>
            </a:r>
            <a:r>
              <a:rPr lang="en-US" sz="1600" baseline="30000" dirty="0">
                <a:latin typeface="Aptos" panose="020B0004020202020204" pitchFamily="34" charset="0"/>
              </a:rPr>
              <a:t>2</a:t>
            </a:r>
            <a:endParaRPr lang="en-US" sz="1600" dirty="0">
              <a:latin typeface="Aptos" panose="020B0004020202020204" pitchFamily="34" charset="0"/>
            </a:endParaRPr>
          </a:p>
          <a:p>
            <a:pPr algn="l"/>
            <a:r>
              <a:rPr lang="en-US" sz="1400" baseline="30000" dirty="0">
                <a:latin typeface="Aptos" panose="020B0004020202020204" pitchFamily="34" charset="0"/>
              </a:rPr>
              <a:t>1 </a:t>
            </a:r>
            <a:r>
              <a:rPr lang="en-US" sz="1400" dirty="0">
                <a:latin typeface="Aptos" panose="020B0004020202020204" pitchFamily="34" charset="0"/>
              </a:rPr>
              <a:t>School of Computing and Information Systems, The University of Melbourne, Victoria, Australia</a:t>
            </a:r>
          </a:p>
          <a:p>
            <a:pPr algn="l"/>
            <a:r>
              <a:rPr lang="en-US" sz="1400" baseline="30000" dirty="0">
                <a:latin typeface="Aptos" panose="020B0004020202020204" pitchFamily="34" charset="0"/>
              </a:rPr>
              <a:t>2 </a:t>
            </a:r>
            <a:r>
              <a:rPr lang="en-US" sz="1400" dirty="0">
                <a:latin typeface="Aptos" panose="020B0004020202020204" pitchFamily="34" charset="0"/>
              </a:rPr>
              <a:t>CSL Innovation Pty Ltd, Victoria, Australia</a:t>
            </a:r>
          </a:p>
        </p:txBody>
      </p:sp>
      <p:pic>
        <p:nvPicPr>
          <p:cNvPr id="1026" name="Picture 2" descr="A white and orange logo&#10;&#10;Description automatically generated">
            <a:extLst>
              <a:ext uri="{FF2B5EF4-FFF2-40B4-BE49-F238E27FC236}">
                <a16:creationId xmlns:a16="http://schemas.microsoft.com/office/drawing/2014/main" id="{DCE50AFC-E3EF-F882-9788-5F4EC205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2" y="509403"/>
            <a:ext cx="2467601" cy="59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29BFD1C-17BE-CBFF-43A9-89127B1A9AEC}"/>
              </a:ext>
            </a:extLst>
          </p:cNvPr>
          <p:cNvSpPr txBox="1">
            <a:spLocks/>
          </p:cNvSpPr>
          <p:nvPr/>
        </p:nvSpPr>
        <p:spPr>
          <a:xfrm>
            <a:off x="746311" y="4300160"/>
            <a:ext cx="10982945" cy="17240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85750" algn="l"/>
            <a:r>
              <a:rPr lang="en-US" sz="2400" b="1" dirty="0">
                <a:latin typeface="Aptos Display" panose="020B0004020202020204" pitchFamily="34" charset="0"/>
              </a:rPr>
              <a:t>Highlights</a:t>
            </a:r>
            <a:endParaRPr lang="en-US" b="1" dirty="0">
              <a:latin typeface="+mj-lt"/>
            </a:endParaRPr>
          </a:p>
          <a:p>
            <a:pPr marL="449263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First application of </a:t>
            </a:r>
            <a:r>
              <a:rPr lang="en-US" sz="1800" dirty="0" err="1">
                <a:latin typeface="Aptos" panose="020B0004020202020204" pitchFamily="34" charset="0"/>
              </a:rPr>
              <a:t>XGBoost</a:t>
            </a:r>
            <a:r>
              <a:rPr lang="en-US" sz="1800" dirty="0">
                <a:latin typeface="Aptos" panose="020B0004020202020204" pitchFamily="34" charset="0"/>
              </a:rPr>
              <a:t>-based cross-conformal regressors in upstream cell culture modelling</a:t>
            </a:r>
          </a:p>
          <a:p>
            <a:pPr marL="449263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Proposing individualized coverage-width criterion (</a:t>
            </a:r>
            <a:r>
              <a:rPr lang="en-US" sz="1800" dirty="0" err="1">
                <a:latin typeface="Aptos" panose="020B0004020202020204" pitchFamily="34" charset="0"/>
              </a:rPr>
              <a:t>iCWC</a:t>
            </a:r>
            <a:r>
              <a:rPr lang="en-US" sz="1800" dirty="0">
                <a:latin typeface="Aptos" panose="020B0004020202020204" pitchFamily="34" charset="0"/>
              </a:rPr>
              <a:t>) as a combined metric for interval quality</a:t>
            </a:r>
          </a:p>
          <a:p>
            <a:pPr marL="449263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Quantifying aleatoric uncertainty of the bioprocess using simulated data and conformal intervals</a:t>
            </a:r>
          </a:p>
        </p:txBody>
      </p:sp>
    </p:spTree>
    <p:extLst>
      <p:ext uri="{BB962C8B-B14F-4D97-AF65-F5344CB8AC3E}">
        <p14:creationId xmlns:p14="http://schemas.microsoft.com/office/powerpoint/2010/main" val="398405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B4EA-4E13-BBA2-B1B5-9AE6A6E6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Uncertainty in upstream cell culture bioprocessing (USP)</a:t>
            </a:r>
            <a:endParaRPr lang="en-AU" b="1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1DFA01-B510-162B-FD14-D37CAF94A44F}"/>
              </a:ext>
            </a:extLst>
          </p:cNvPr>
          <p:cNvGrpSpPr/>
          <p:nvPr/>
        </p:nvGrpSpPr>
        <p:grpSpPr>
          <a:xfrm>
            <a:off x="966480" y="6534796"/>
            <a:ext cx="4419067" cy="246221"/>
            <a:chOff x="1336274" y="6225513"/>
            <a:chExt cx="4419067" cy="246221"/>
          </a:xfrm>
        </p:grpSpPr>
        <p:pic>
          <p:nvPicPr>
            <p:cNvPr id="4" name="Picture 2" descr="A white and orange logo&#10;&#10;Description automatically generated">
              <a:extLst>
                <a:ext uri="{FF2B5EF4-FFF2-40B4-BE49-F238E27FC236}">
                  <a16:creationId xmlns:a16="http://schemas.microsoft.com/office/drawing/2014/main" id="{C98A53EB-3131-88CB-4A0E-F577A46E9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274" y="6249336"/>
              <a:ext cx="830186" cy="19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9ABC48-1B6C-83D8-9537-B02AD7E51E0B}"/>
                </a:ext>
              </a:extLst>
            </p:cNvPr>
            <p:cNvSpPr txBox="1"/>
            <p:nvPr/>
          </p:nvSpPr>
          <p:spPr>
            <a:xfrm>
              <a:off x="2166460" y="6225513"/>
              <a:ext cx="35888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Presented by TD Pham, U </a:t>
              </a:r>
              <a:r>
                <a:rPr lang="en-AU" sz="1000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Aickelin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and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</a:rPr>
                <a:t>R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Bassett at COPA 2023</a:t>
              </a:r>
              <a:endParaRPr lang="en-AU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95AAA26-69B8-4411-0446-4117C05DACA4}"/>
              </a:ext>
            </a:extLst>
          </p:cNvPr>
          <p:cNvGrpSpPr/>
          <p:nvPr/>
        </p:nvGrpSpPr>
        <p:grpSpPr>
          <a:xfrm>
            <a:off x="899370" y="2163339"/>
            <a:ext cx="7385985" cy="3396256"/>
            <a:chOff x="3241360" y="1938970"/>
            <a:chExt cx="7902547" cy="3633784"/>
          </a:xfrm>
        </p:grpSpPr>
        <p:pic>
          <p:nvPicPr>
            <p:cNvPr id="63" name="Picture 62" descr="A clock with a blue circle&#10;&#10;Description automatically generated">
              <a:extLst>
                <a:ext uri="{FF2B5EF4-FFF2-40B4-BE49-F238E27FC236}">
                  <a16:creationId xmlns:a16="http://schemas.microsoft.com/office/drawing/2014/main" id="{4764648B-E57D-0BC9-4A09-0E942CF7E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999" y="2568773"/>
              <a:ext cx="552714" cy="55271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EAFEB8-A87C-8A48-62BD-B85692276D59}"/>
                </a:ext>
              </a:extLst>
            </p:cNvPr>
            <p:cNvGrpSpPr/>
            <p:nvPr/>
          </p:nvGrpSpPr>
          <p:grpSpPr>
            <a:xfrm>
              <a:off x="5716887" y="2563573"/>
              <a:ext cx="2135775" cy="3009181"/>
              <a:chOff x="4540915" y="1924239"/>
              <a:chExt cx="2135775" cy="3009181"/>
            </a:xfrm>
          </p:grpSpPr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9DE49025-9ADB-1388-797A-B6F218AE2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0915" y="1924239"/>
                <a:ext cx="2135775" cy="3009181"/>
              </a:xfrm>
              <a:prstGeom prst="rect">
                <a:avLst/>
              </a:prstGeom>
            </p:spPr>
          </p:pic>
          <p:pic>
            <p:nvPicPr>
              <p:cNvPr id="13" name="Picture 12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5FEEA960-395E-A03E-C6CC-502CFB68E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7307" y="2954807"/>
                <a:ext cx="1246458" cy="1283586"/>
              </a:xfrm>
              <a:prstGeom prst="rect">
                <a:avLst/>
              </a:prstGeom>
            </p:spPr>
          </p:pic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0BF89E6B-DCAF-FD2A-5E40-20301549D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163" y="2595932"/>
              <a:ext cx="1600903" cy="1602030"/>
            </a:xfrm>
            <a:prstGeom prst="rect">
              <a:avLst/>
            </a:prstGeom>
          </p:spPr>
        </p:pic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F683C2AB-4CCF-271F-A0CE-E94684738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430" y="3554415"/>
              <a:ext cx="871477" cy="94588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EC67B5-D321-0B13-17DA-C3CDE171E6A5}"/>
                </a:ext>
              </a:extLst>
            </p:cNvPr>
            <p:cNvGrpSpPr/>
            <p:nvPr/>
          </p:nvGrpSpPr>
          <p:grpSpPr>
            <a:xfrm>
              <a:off x="3624106" y="4594494"/>
              <a:ext cx="979015" cy="978260"/>
              <a:chOff x="8684482" y="1735428"/>
              <a:chExt cx="2294970" cy="2293200"/>
            </a:xfrm>
          </p:grpSpPr>
          <p:pic>
            <p:nvPicPr>
              <p:cNvPr id="8" name="Picture 7" descr="Shape, circle&#10;&#10;Description automatically generated">
                <a:extLst>
                  <a:ext uri="{FF2B5EF4-FFF2-40B4-BE49-F238E27FC236}">
                    <a16:creationId xmlns:a16="http://schemas.microsoft.com/office/drawing/2014/main" id="{2A947431-4E23-D440-975F-18A732CA4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4482" y="1735428"/>
                <a:ext cx="2294970" cy="2293200"/>
              </a:xfrm>
              <a:prstGeom prst="rect">
                <a:avLst/>
              </a:prstGeom>
            </p:spPr>
          </p:pic>
          <p:pic>
            <p:nvPicPr>
              <p:cNvPr id="9" name="Picture 8" descr="Shape, circle&#10;&#10;Description automatically generated">
                <a:extLst>
                  <a:ext uri="{FF2B5EF4-FFF2-40B4-BE49-F238E27FC236}">
                    <a16:creationId xmlns:a16="http://schemas.microsoft.com/office/drawing/2014/main" id="{7B87FF2D-085A-20C6-A583-A09858207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6321" y="1735428"/>
                <a:ext cx="2293131" cy="2291362"/>
              </a:xfrm>
              <a:prstGeom prst="rect">
                <a:avLst/>
              </a:prstGeom>
            </p:spPr>
          </p:pic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A8C62C8F-7B03-CCB5-D58D-653EAF1C9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0206" y="1991523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E9459E3B-B05E-D8F2-BE32-CBCE0D0C1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8215" y="2449828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41" name="Picture 40" descr="Icon&#10;&#10;Description automatically generated">
                <a:extLst>
                  <a:ext uri="{FF2B5EF4-FFF2-40B4-BE49-F238E27FC236}">
                    <a16:creationId xmlns:a16="http://schemas.microsoft.com/office/drawing/2014/main" id="{EBF7F55B-3E9E-CA68-855A-157AAB34E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7265" y="3421588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42" name="Picture 41" descr="Icon&#10;&#10;Description automatically generated">
                <a:extLst>
                  <a:ext uri="{FF2B5EF4-FFF2-40B4-BE49-F238E27FC236}">
                    <a16:creationId xmlns:a16="http://schemas.microsoft.com/office/drawing/2014/main" id="{B08ECB0F-AF28-8439-924A-00CDF9626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3289" y="3173868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B568DB2B-DB9F-A36A-F5E1-BCBBA1354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461" y="2247618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44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6B7746B0-DD19-BEB8-D270-B16D27C04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1218" y="2371433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58A83233-E592-B1E3-DBC6-31C8A9556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84324" y="2781705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53D39D53-83D7-1E8B-3D9B-1F8B158FB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1149" y="3266003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56" name="Picture 55" descr="Icon&#10;&#10;Description automatically generated">
                <a:extLst>
                  <a:ext uri="{FF2B5EF4-FFF2-40B4-BE49-F238E27FC236}">
                    <a16:creationId xmlns:a16="http://schemas.microsoft.com/office/drawing/2014/main" id="{0D7CAC1C-69F6-D555-0F2C-7E533AD1E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6735" y="2781705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57" name="Picture 56" descr="Icon&#10;&#10;Description automatically generated">
                <a:extLst>
                  <a:ext uri="{FF2B5EF4-FFF2-40B4-BE49-F238E27FC236}">
                    <a16:creationId xmlns:a16="http://schemas.microsoft.com/office/drawing/2014/main" id="{1B88820C-1306-29E6-4BC2-2F151B64F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5899" y="2835136"/>
                <a:ext cx="312941" cy="311173"/>
              </a:xfrm>
              <a:prstGeom prst="rect">
                <a:avLst/>
              </a:prstGeom>
            </p:spPr>
          </p:pic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911D4C7-C0F3-5E5E-C437-10A65BC95157}"/>
                </a:ext>
              </a:extLst>
            </p:cNvPr>
            <p:cNvCxnSpPr>
              <a:cxnSpLocks/>
              <a:stCxn id="64" idx="0"/>
              <a:endCxn id="18" idx="0"/>
            </p:cNvCxnSpPr>
            <p:nvPr/>
          </p:nvCxnSpPr>
          <p:spPr>
            <a:xfrm flipV="1">
              <a:off x="7557565" y="2552916"/>
              <a:ext cx="1898763" cy="1230180"/>
            </a:xfrm>
            <a:prstGeom prst="line">
              <a:avLst/>
            </a:prstGeom>
            <a:ln w="9525">
              <a:solidFill>
                <a:srgbClr val="808284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9BF47F5-1917-2F7F-5932-C4E83D749035}"/>
                </a:ext>
              </a:extLst>
            </p:cNvPr>
            <p:cNvCxnSpPr>
              <a:cxnSpLocks/>
              <a:stCxn id="64" idx="3"/>
              <a:endCxn id="18" idx="2"/>
            </p:cNvCxnSpPr>
            <p:nvPr/>
          </p:nvCxnSpPr>
          <p:spPr>
            <a:xfrm flipV="1">
              <a:off x="7617416" y="3530392"/>
              <a:ext cx="1838912" cy="312509"/>
            </a:xfrm>
            <a:prstGeom prst="line">
              <a:avLst/>
            </a:prstGeom>
            <a:ln w="9525">
              <a:solidFill>
                <a:srgbClr val="808284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1677874-39C9-2595-B323-AE71E4E5CED4}"/>
                </a:ext>
              </a:extLst>
            </p:cNvPr>
            <p:cNvGrpSpPr/>
            <p:nvPr/>
          </p:nvGrpSpPr>
          <p:grpSpPr>
            <a:xfrm>
              <a:off x="8966428" y="2552916"/>
              <a:ext cx="979015" cy="978260"/>
              <a:chOff x="8684482" y="1735428"/>
              <a:chExt cx="2294970" cy="2293200"/>
            </a:xfrm>
          </p:grpSpPr>
          <p:pic>
            <p:nvPicPr>
              <p:cNvPr id="17" name="Picture 16" descr="Shape, circle&#10;&#10;Description automatically generated">
                <a:extLst>
                  <a:ext uri="{FF2B5EF4-FFF2-40B4-BE49-F238E27FC236}">
                    <a16:creationId xmlns:a16="http://schemas.microsoft.com/office/drawing/2014/main" id="{0BD2EDE3-DB22-4043-72C3-C4469D538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4482" y="1735428"/>
                <a:ext cx="2294970" cy="2293200"/>
              </a:xfrm>
              <a:prstGeom prst="rect">
                <a:avLst/>
              </a:prstGeom>
            </p:spPr>
          </p:pic>
          <p:pic>
            <p:nvPicPr>
              <p:cNvPr id="18" name="Picture 17" descr="Shape, circle&#10;&#10;Description automatically generated">
                <a:extLst>
                  <a:ext uri="{FF2B5EF4-FFF2-40B4-BE49-F238E27FC236}">
                    <a16:creationId xmlns:a16="http://schemas.microsoft.com/office/drawing/2014/main" id="{F67DC2D6-8F18-7BCE-11DD-06CE73DBA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6321" y="1735428"/>
                <a:ext cx="2293131" cy="2291362"/>
              </a:xfrm>
              <a:prstGeom prst="rect">
                <a:avLst/>
              </a:prstGeom>
            </p:spPr>
          </p:pic>
          <p:pic>
            <p:nvPicPr>
              <p:cNvPr id="19" name="Picture 18" descr="Icon&#10;&#10;Description automatically generated">
                <a:extLst>
                  <a:ext uri="{FF2B5EF4-FFF2-40B4-BE49-F238E27FC236}">
                    <a16:creationId xmlns:a16="http://schemas.microsoft.com/office/drawing/2014/main" id="{4C2D236C-2B19-0497-21C6-336CDFCCD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9187" y="2264838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56A9D34C-C4B7-FBAE-F9B9-0D47BEB89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2127" y="2622747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F76FF934-5BA8-8E3A-42E9-E7C0AC84B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0648" y="3266003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60A4A877-0E27-431C-A04B-4B4F92BD2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950" y="2954830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04FB1191-E113-A869-91B1-61202521F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958" y="2166785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8656F92C-DB92-29E1-A5EA-4630E8B43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750" y="2533756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F5302A17-FAF4-0DC5-C4F5-53DCCA7DF5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4753" y="2928162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26" name="Picture 25" descr="Icon&#10;&#10;Description automatically generated">
                <a:extLst>
                  <a:ext uri="{FF2B5EF4-FFF2-40B4-BE49-F238E27FC236}">
                    <a16:creationId xmlns:a16="http://schemas.microsoft.com/office/drawing/2014/main" id="{E259A2AA-8B31-B0E8-30F5-7D1F5AC47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1149" y="3266003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27" name="Picture 26" descr="Icon&#10;&#10;Description automatically generated">
                <a:extLst>
                  <a:ext uri="{FF2B5EF4-FFF2-40B4-BE49-F238E27FC236}">
                    <a16:creationId xmlns:a16="http://schemas.microsoft.com/office/drawing/2014/main" id="{FE276EC4-D217-1E41-8108-C68979368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2833" y="2700245"/>
                <a:ext cx="256053" cy="254585"/>
              </a:xfrm>
              <a:prstGeom prst="rect">
                <a:avLst/>
              </a:prstGeom>
            </p:spPr>
          </p:pic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AA7A5E45-A191-543B-5538-4C19B1028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252756">
                <a:off x="9071565" y="3256614"/>
                <a:ext cx="260124" cy="282333"/>
              </a:xfrm>
              <a:prstGeom prst="rect">
                <a:avLst/>
              </a:prstGeom>
            </p:spPr>
          </p:pic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29C512EE-8DB6-6838-5F21-CF04A78C8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29746">
                <a:off x="9889958" y="3256813"/>
                <a:ext cx="260124" cy="282333"/>
              </a:xfrm>
              <a:prstGeom prst="rect">
                <a:avLst/>
              </a:prstGeom>
            </p:spPr>
          </p:pic>
          <p:pic>
            <p:nvPicPr>
              <p:cNvPr id="3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51420942-8E55-DFE4-D69B-664A6B001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6860" y="3559498"/>
                <a:ext cx="281532" cy="282334"/>
              </a:xfrm>
              <a:prstGeom prst="rect">
                <a:avLst/>
              </a:prstGeom>
            </p:spPr>
          </p:pic>
          <p:pic>
            <p:nvPicPr>
              <p:cNvPr id="31" name="Picture 30" descr="Icon&#10;&#10;Description automatically generated">
                <a:extLst>
                  <a:ext uri="{FF2B5EF4-FFF2-40B4-BE49-F238E27FC236}">
                    <a16:creationId xmlns:a16="http://schemas.microsoft.com/office/drawing/2014/main" id="{B58F1B84-EC16-CD10-5608-91B9287DE3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1398" y="2663225"/>
                <a:ext cx="256053" cy="254585"/>
              </a:xfrm>
              <a:prstGeom prst="rect">
                <a:avLst/>
              </a:prstGeom>
            </p:spPr>
          </p:pic>
          <p:pic>
            <p:nvPicPr>
              <p:cNvPr id="32" name="Picture 31" descr="Icon&#10;&#10;Description automatically generated">
                <a:extLst>
                  <a:ext uri="{FF2B5EF4-FFF2-40B4-BE49-F238E27FC236}">
                    <a16:creationId xmlns:a16="http://schemas.microsoft.com/office/drawing/2014/main" id="{6B584D0E-08A5-4D8C-49B3-E734A4CB1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6970" y="2917810"/>
                <a:ext cx="281532" cy="282334"/>
              </a:xfrm>
              <a:prstGeom prst="rect">
                <a:avLst/>
              </a:prstGeom>
            </p:spPr>
          </p:pic>
          <p:pic>
            <p:nvPicPr>
              <p:cNvPr id="33" name="Picture 32" descr="Icon&#10;&#10;Description automatically generated">
                <a:extLst>
                  <a:ext uri="{FF2B5EF4-FFF2-40B4-BE49-F238E27FC236}">
                    <a16:creationId xmlns:a16="http://schemas.microsoft.com/office/drawing/2014/main" id="{D19E028C-BFC1-50AB-4DB4-22DF0D604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4734" y="2939517"/>
                <a:ext cx="256053" cy="254585"/>
              </a:xfrm>
              <a:prstGeom prst="rect">
                <a:avLst/>
              </a:prstGeom>
            </p:spPr>
          </p:pic>
          <p:pic>
            <p:nvPicPr>
              <p:cNvPr id="34" name="Picture 33" descr="Icon&#10;&#10;Description automatically generated">
                <a:extLst>
                  <a:ext uri="{FF2B5EF4-FFF2-40B4-BE49-F238E27FC236}">
                    <a16:creationId xmlns:a16="http://schemas.microsoft.com/office/drawing/2014/main" id="{91245D6D-5B07-F06F-82E9-3F81B9A88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76094">
                <a:off x="9134159" y="2207193"/>
                <a:ext cx="260124" cy="282333"/>
              </a:xfrm>
              <a:prstGeom prst="rect">
                <a:avLst/>
              </a:prstGeom>
            </p:spPr>
          </p:pic>
          <p:pic>
            <p:nvPicPr>
              <p:cNvPr id="35" name="Picture 34" descr="Icon&#10;&#10;Description automatically generated">
                <a:extLst>
                  <a:ext uri="{FF2B5EF4-FFF2-40B4-BE49-F238E27FC236}">
                    <a16:creationId xmlns:a16="http://schemas.microsoft.com/office/drawing/2014/main" id="{0484491D-747F-FD80-0AFB-2F1DF40D0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3202" y="2183677"/>
                <a:ext cx="281532" cy="282334"/>
              </a:xfrm>
              <a:prstGeom prst="rect">
                <a:avLst/>
              </a:prstGeom>
            </p:spPr>
          </p:pic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CDB20C7D-4BD4-F11C-D2F6-255A5046E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1921" y="2645231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28E10BFF-6F86-E516-F5A8-831617FFE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3638" y="3001347"/>
                <a:ext cx="312941" cy="311173"/>
              </a:xfrm>
              <a:prstGeom prst="rect">
                <a:avLst/>
              </a:prstGeom>
            </p:spPr>
          </p:pic>
          <p:pic>
            <p:nvPicPr>
              <p:cNvPr id="38" name="Picture 37" descr="Icon&#10;&#10;Description automatically generated">
                <a:extLst>
                  <a:ext uri="{FF2B5EF4-FFF2-40B4-BE49-F238E27FC236}">
                    <a16:creationId xmlns:a16="http://schemas.microsoft.com/office/drawing/2014/main" id="{73892AAB-BDE1-3052-FD21-D8D06EC01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03169">
                <a:off x="9718532" y="1956399"/>
                <a:ext cx="260124" cy="282333"/>
              </a:xfrm>
              <a:prstGeom prst="rect">
                <a:avLst/>
              </a:prstGeom>
            </p:spPr>
          </p:pic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6BD6F115-11AF-74C6-1CB4-EE01BEC00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18066">
                <a:off x="10359655" y="2388767"/>
                <a:ext cx="260124" cy="282333"/>
              </a:xfrm>
              <a:prstGeom prst="rect">
                <a:avLst/>
              </a:prstGeom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B5A861F-51A2-33D3-9F04-F25BE6787533}"/>
                </a:ext>
              </a:extLst>
            </p:cNvPr>
            <p:cNvGrpSpPr/>
            <p:nvPr/>
          </p:nvGrpSpPr>
          <p:grpSpPr>
            <a:xfrm>
              <a:off x="7488189" y="3760267"/>
              <a:ext cx="161661" cy="161536"/>
              <a:chOff x="5906830" y="4613130"/>
              <a:chExt cx="161661" cy="161536"/>
            </a:xfrm>
          </p:grpSpPr>
          <p:pic>
            <p:nvPicPr>
              <p:cNvPr id="64" name="Picture 63" descr="Shape, circle&#10;&#10;Description automatically generated">
                <a:extLst>
                  <a:ext uri="{FF2B5EF4-FFF2-40B4-BE49-F238E27FC236}">
                    <a16:creationId xmlns:a16="http://schemas.microsoft.com/office/drawing/2014/main" id="{322F51CE-AE74-5145-FFCE-2719E7291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6354" y="4635959"/>
                <a:ext cx="119703" cy="119610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A49D28-AA9B-69FA-446B-57AE909576A2}"/>
                  </a:ext>
                </a:extLst>
              </p:cNvPr>
              <p:cNvGrpSpPr/>
              <p:nvPr/>
            </p:nvGrpSpPr>
            <p:grpSpPr>
              <a:xfrm>
                <a:off x="5906830" y="4613130"/>
                <a:ext cx="161661" cy="161536"/>
                <a:chOff x="8684482" y="1735428"/>
                <a:chExt cx="2294970" cy="2293200"/>
              </a:xfrm>
            </p:grpSpPr>
            <p:pic>
              <p:nvPicPr>
                <p:cNvPr id="76" name="Picture 75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1BFF9828-2843-A023-D6A0-236E97301C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84482" y="1735428"/>
                  <a:ext cx="2294970" cy="22932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EABF8117-2331-E86A-B656-193B82A778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86328" y="1735428"/>
                  <a:ext cx="2293124" cy="2291369"/>
                </a:xfrm>
                <a:prstGeom prst="rect">
                  <a:avLst/>
                </a:prstGeom>
              </p:spPr>
            </p:pic>
            <p:pic>
              <p:nvPicPr>
                <p:cNvPr id="78" name="Picture 77" descr="Icon&#10;&#10;Description automatically generated">
                  <a:extLst>
                    <a:ext uri="{FF2B5EF4-FFF2-40B4-BE49-F238E27FC236}">
                      <a16:creationId xmlns:a16="http://schemas.microsoft.com/office/drawing/2014/main" id="{C3CCEBB2-B926-3B97-C4FF-88A4C82B25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29187" y="2264838"/>
                  <a:ext cx="312941" cy="311173"/>
                </a:xfrm>
                <a:prstGeom prst="rect">
                  <a:avLst/>
                </a:prstGeom>
              </p:spPr>
            </p:pic>
            <p:pic>
              <p:nvPicPr>
                <p:cNvPr id="79" name="Picture 78" descr="Icon&#10;&#10;Description automatically generated">
                  <a:extLst>
                    <a:ext uri="{FF2B5EF4-FFF2-40B4-BE49-F238E27FC236}">
                      <a16:creationId xmlns:a16="http://schemas.microsoft.com/office/drawing/2014/main" id="{757A033F-15BC-9082-68CA-37CB7ADA21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42127" y="2622747"/>
                  <a:ext cx="312941" cy="311173"/>
                </a:xfrm>
                <a:prstGeom prst="rect">
                  <a:avLst/>
                </a:prstGeom>
              </p:spPr>
            </p:pic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2C866ACB-ED83-917A-7297-71BBFF0556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0648" y="3266003"/>
                  <a:ext cx="312941" cy="311173"/>
                </a:xfrm>
                <a:prstGeom prst="rect">
                  <a:avLst/>
                </a:prstGeom>
              </p:spPr>
            </p:pic>
            <p:pic>
              <p:nvPicPr>
                <p:cNvPr id="81" name="Picture 80" descr="Icon&#10;&#10;Description automatically generated">
                  <a:extLst>
                    <a:ext uri="{FF2B5EF4-FFF2-40B4-BE49-F238E27FC236}">
                      <a16:creationId xmlns:a16="http://schemas.microsoft.com/office/drawing/2014/main" id="{BE28EE55-4612-D83D-9E57-78C2D0517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84950" y="2954830"/>
                  <a:ext cx="312941" cy="311173"/>
                </a:xfrm>
                <a:prstGeom prst="rect">
                  <a:avLst/>
                </a:prstGeom>
              </p:spPr>
            </p:pic>
            <p:pic>
              <p:nvPicPr>
                <p:cNvPr id="82" name="Picture 81" descr="Icon&#10;&#10;Description automatically generated">
                  <a:extLst>
                    <a:ext uri="{FF2B5EF4-FFF2-40B4-BE49-F238E27FC236}">
                      <a16:creationId xmlns:a16="http://schemas.microsoft.com/office/drawing/2014/main" id="{3CB96771-DD50-4398-0596-E5CDCC461F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81958" y="2166785"/>
                  <a:ext cx="312941" cy="311173"/>
                </a:xfrm>
                <a:prstGeom prst="rect">
                  <a:avLst/>
                </a:prstGeom>
              </p:spPr>
            </p:pic>
            <p:pic>
              <p:nvPicPr>
                <p:cNvPr id="83" name="Picture 82" descr="Icon&#10;&#10;Description automatically generated">
                  <a:extLst>
                    <a:ext uri="{FF2B5EF4-FFF2-40B4-BE49-F238E27FC236}">
                      <a16:creationId xmlns:a16="http://schemas.microsoft.com/office/drawing/2014/main" id="{2817FB7D-0835-CA49-5BA3-877F20440F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07750" y="2533756"/>
                  <a:ext cx="312941" cy="311173"/>
                </a:xfrm>
                <a:prstGeom prst="rect">
                  <a:avLst/>
                </a:prstGeom>
              </p:spPr>
            </p:pic>
            <p:pic>
              <p:nvPicPr>
                <p:cNvPr id="84" name="Picture 83" descr="Icon&#10;&#10;Description automatically generated">
                  <a:extLst>
                    <a:ext uri="{FF2B5EF4-FFF2-40B4-BE49-F238E27FC236}">
                      <a16:creationId xmlns:a16="http://schemas.microsoft.com/office/drawing/2014/main" id="{C93200F7-0522-7CB8-CDD7-89D9E62CE9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4753" y="2928162"/>
                  <a:ext cx="312941" cy="311173"/>
                </a:xfrm>
                <a:prstGeom prst="rect">
                  <a:avLst/>
                </a:prstGeom>
              </p:spPr>
            </p:pic>
            <p:pic>
              <p:nvPicPr>
                <p:cNvPr id="85" name="Picture 84" descr="Icon&#10;&#10;Description automatically generated">
                  <a:extLst>
                    <a:ext uri="{FF2B5EF4-FFF2-40B4-BE49-F238E27FC236}">
                      <a16:creationId xmlns:a16="http://schemas.microsoft.com/office/drawing/2014/main" id="{89239623-1BE1-6AA2-182C-FAC44E9250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1149" y="3266003"/>
                  <a:ext cx="312941" cy="311173"/>
                </a:xfrm>
                <a:prstGeom prst="rect">
                  <a:avLst/>
                </a:prstGeom>
              </p:spPr>
            </p:pic>
            <p:pic>
              <p:nvPicPr>
                <p:cNvPr id="86" name="Picture 85" descr="Icon&#10;&#10;Description automatically generated">
                  <a:extLst>
                    <a:ext uri="{FF2B5EF4-FFF2-40B4-BE49-F238E27FC236}">
                      <a16:creationId xmlns:a16="http://schemas.microsoft.com/office/drawing/2014/main" id="{DE823099-1619-36C2-927B-FEC80B519A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2833" y="2700245"/>
                  <a:ext cx="256053" cy="254585"/>
                </a:xfrm>
                <a:prstGeom prst="rect">
                  <a:avLst/>
                </a:prstGeom>
              </p:spPr>
            </p:pic>
            <p:pic>
              <p:nvPicPr>
                <p:cNvPr id="87" name="Picture 86" descr="Icon&#10;&#10;Description automatically generated">
                  <a:extLst>
                    <a:ext uri="{FF2B5EF4-FFF2-40B4-BE49-F238E27FC236}">
                      <a16:creationId xmlns:a16="http://schemas.microsoft.com/office/drawing/2014/main" id="{DAF8FB70-05C1-6ABB-3765-041BAFA520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252756">
                  <a:off x="9071565" y="3256614"/>
                  <a:ext cx="260124" cy="282333"/>
                </a:xfrm>
                <a:prstGeom prst="rect">
                  <a:avLst/>
                </a:prstGeom>
              </p:spPr>
            </p:pic>
            <p:pic>
              <p:nvPicPr>
                <p:cNvPr id="88" name="Picture 87" descr="Icon&#10;&#10;Description automatically generated">
                  <a:extLst>
                    <a:ext uri="{FF2B5EF4-FFF2-40B4-BE49-F238E27FC236}">
                      <a16:creationId xmlns:a16="http://schemas.microsoft.com/office/drawing/2014/main" id="{25990798-E547-F779-7E80-D2B38B30E5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29746">
                  <a:off x="9889958" y="3256813"/>
                  <a:ext cx="260124" cy="282333"/>
                </a:xfrm>
                <a:prstGeom prst="rect">
                  <a:avLst/>
                </a:prstGeom>
              </p:spPr>
            </p:pic>
            <p:pic>
              <p:nvPicPr>
                <p:cNvPr id="89" name="Picture 88" descr="Icon&#10;&#10;Description automatically generated">
                  <a:extLst>
                    <a:ext uri="{FF2B5EF4-FFF2-40B4-BE49-F238E27FC236}">
                      <a16:creationId xmlns:a16="http://schemas.microsoft.com/office/drawing/2014/main" id="{4FCF27E8-3AFD-BAEE-6005-5FC20A7700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6860" y="3559498"/>
                  <a:ext cx="281532" cy="282334"/>
                </a:xfrm>
                <a:prstGeom prst="rect">
                  <a:avLst/>
                </a:prstGeom>
              </p:spPr>
            </p:pic>
            <p:pic>
              <p:nvPicPr>
                <p:cNvPr id="90" name="Picture 89" descr="Icon&#10;&#10;Description automatically generated">
                  <a:extLst>
                    <a:ext uri="{FF2B5EF4-FFF2-40B4-BE49-F238E27FC236}">
                      <a16:creationId xmlns:a16="http://schemas.microsoft.com/office/drawing/2014/main" id="{387710CE-58A1-9D37-6F0E-21114CDFB3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81398" y="2663225"/>
                  <a:ext cx="256053" cy="254585"/>
                </a:xfrm>
                <a:prstGeom prst="rect">
                  <a:avLst/>
                </a:prstGeom>
              </p:spPr>
            </p:pic>
            <p:pic>
              <p:nvPicPr>
                <p:cNvPr id="91" name="Picture 90" descr="Icon&#10;&#10;Description automatically generated">
                  <a:extLst>
                    <a:ext uri="{FF2B5EF4-FFF2-40B4-BE49-F238E27FC236}">
                      <a16:creationId xmlns:a16="http://schemas.microsoft.com/office/drawing/2014/main" id="{7C661718-6F72-F860-FA86-FCEAD23327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6970" y="2917810"/>
                  <a:ext cx="281532" cy="282334"/>
                </a:xfrm>
                <a:prstGeom prst="rect">
                  <a:avLst/>
                </a:prstGeom>
              </p:spPr>
            </p:pic>
            <p:pic>
              <p:nvPicPr>
                <p:cNvPr id="92" name="Picture 91" descr="Icon&#10;&#10;Description automatically generated">
                  <a:extLst>
                    <a:ext uri="{FF2B5EF4-FFF2-40B4-BE49-F238E27FC236}">
                      <a16:creationId xmlns:a16="http://schemas.microsoft.com/office/drawing/2014/main" id="{8F7C3511-9ABB-0BE4-7288-FAA83FD26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54734" y="2939517"/>
                  <a:ext cx="256053" cy="254585"/>
                </a:xfrm>
                <a:prstGeom prst="rect">
                  <a:avLst/>
                </a:prstGeom>
              </p:spPr>
            </p:pic>
            <p:pic>
              <p:nvPicPr>
                <p:cNvPr id="93" name="Picture 92" descr="Icon&#10;&#10;Description automatically generated">
                  <a:extLst>
                    <a:ext uri="{FF2B5EF4-FFF2-40B4-BE49-F238E27FC236}">
                      <a16:creationId xmlns:a16="http://schemas.microsoft.com/office/drawing/2014/main" id="{1ABF74C2-C51F-76E0-CE69-66218AC0B5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76094">
                  <a:off x="9134159" y="2207193"/>
                  <a:ext cx="260124" cy="282333"/>
                </a:xfrm>
                <a:prstGeom prst="rect">
                  <a:avLst/>
                </a:prstGeom>
              </p:spPr>
            </p:pic>
            <p:pic>
              <p:nvPicPr>
                <p:cNvPr id="94" name="Picture 93" descr="Icon&#10;&#10;Description automatically generated">
                  <a:extLst>
                    <a:ext uri="{FF2B5EF4-FFF2-40B4-BE49-F238E27FC236}">
                      <a16:creationId xmlns:a16="http://schemas.microsoft.com/office/drawing/2014/main" id="{AC214F32-075F-85F2-3229-2978E2AC09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73202" y="2183677"/>
                  <a:ext cx="281532" cy="282334"/>
                </a:xfrm>
                <a:prstGeom prst="rect">
                  <a:avLst/>
                </a:prstGeom>
              </p:spPr>
            </p:pic>
            <p:pic>
              <p:nvPicPr>
                <p:cNvPr id="95" name="Picture 94" descr="Icon&#10;&#10;Description automatically generated">
                  <a:extLst>
                    <a:ext uri="{FF2B5EF4-FFF2-40B4-BE49-F238E27FC236}">
                      <a16:creationId xmlns:a16="http://schemas.microsoft.com/office/drawing/2014/main" id="{D41A3DE3-D5FD-58E2-9E5E-EEBF0A5311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61921" y="2645231"/>
                  <a:ext cx="312941" cy="311173"/>
                </a:xfrm>
                <a:prstGeom prst="rect">
                  <a:avLst/>
                </a:prstGeom>
              </p:spPr>
            </p:pic>
            <p:pic>
              <p:nvPicPr>
                <p:cNvPr id="96" name="Picture 95" descr="Icon&#10;&#10;Description automatically generated">
                  <a:extLst>
                    <a:ext uri="{FF2B5EF4-FFF2-40B4-BE49-F238E27FC236}">
                      <a16:creationId xmlns:a16="http://schemas.microsoft.com/office/drawing/2014/main" id="{8A723003-7C2F-D700-FC2B-FCEE4949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638" y="3001347"/>
                  <a:ext cx="312941" cy="311173"/>
                </a:xfrm>
                <a:prstGeom prst="rect">
                  <a:avLst/>
                </a:prstGeom>
              </p:spPr>
            </p:pic>
            <p:pic>
              <p:nvPicPr>
                <p:cNvPr id="97" name="Picture 96" descr="Icon&#10;&#10;Description automatically generated">
                  <a:extLst>
                    <a:ext uri="{FF2B5EF4-FFF2-40B4-BE49-F238E27FC236}">
                      <a16:creationId xmlns:a16="http://schemas.microsoft.com/office/drawing/2014/main" id="{DAF90D2B-FACD-A956-7450-07554FDC9F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03169">
                  <a:off x="9718532" y="1956399"/>
                  <a:ext cx="260124" cy="282333"/>
                </a:xfrm>
                <a:prstGeom prst="rect">
                  <a:avLst/>
                </a:prstGeom>
              </p:spPr>
            </p:pic>
            <p:pic>
              <p:nvPicPr>
                <p:cNvPr id="98" name="Picture 97" descr="Icon&#10;&#10;Description automatically generated">
                  <a:extLst>
                    <a:ext uri="{FF2B5EF4-FFF2-40B4-BE49-F238E27FC236}">
                      <a16:creationId xmlns:a16="http://schemas.microsoft.com/office/drawing/2014/main" id="{66867BA0-AF34-5606-B651-F0B6BF057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518066">
                  <a:off x="10359655" y="2388767"/>
                  <a:ext cx="260124" cy="282333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01" name="Connector: Elbow 100">
              <a:extLst>
                <a:ext uri="{FF2B5EF4-FFF2-40B4-BE49-F238E27FC236}">
                  <a16:creationId xmlns:a16="http://schemas.microsoft.com/office/drawing/2014/main" id="{24DB99A3-C4CB-B02E-477B-F95C250BB0D6}"/>
                </a:ext>
              </a:extLst>
            </p:cNvPr>
            <p:cNvCxnSpPr>
              <a:cxnSpLocks/>
            </p:cNvCxnSpPr>
            <p:nvPr/>
          </p:nvCxnSpPr>
          <p:spPr>
            <a:xfrm>
              <a:off x="4755549" y="3841035"/>
              <a:ext cx="902055" cy="527182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or: Elbow 100">
              <a:extLst>
                <a:ext uri="{FF2B5EF4-FFF2-40B4-BE49-F238E27FC236}">
                  <a16:creationId xmlns:a16="http://schemas.microsoft.com/office/drawing/2014/main" id="{6FB0DA95-C33A-74FE-7F23-36D751D1050C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4603121" y="4500300"/>
              <a:ext cx="1084991" cy="582932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or: Elbow 100">
              <a:extLst>
                <a:ext uri="{FF2B5EF4-FFF2-40B4-BE49-F238E27FC236}">
                  <a16:creationId xmlns:a16="http://schemas.microsoft.com/office/drawing/2014/main" id="{1C8037E7-A271-42CC-7288-3291D3144CAC}"/>
                </a:ext>
              </a:extLst>
            </p:cNvPr>
            <p:cNvCxnSpPr>
              <a:cxnSpLocks/>
              <a:stCxn id="12" idx="3"/>
              <a:endCxn id="40" idx="1"/>
            </p:cNvCxnSpPr>
            <p:nvPr/>
          </p:nvCxnSpPr>
          <p:spPr>
            <a:xfrm flipV="1">
              <a:off x="7852662" y="4027358"/>
              <a:ext cx="2419768" cy="40806"/>
            </a:xfrm>
            <a:prstGeom prst="straightConnector1">
              <a:avLst/>
            </a:prstGeom>
            <a:ln w="38100">
              <a:solidFill>
                <a:schemeClr val="bg2">
                  <a:lumMod val="9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FE569C3-28CB-9475-DF57-506A39C07178}"/>
                </a:ext>
              </a:extLst>
            </p:cNvPr>
            <p:cNvSpPr txBox="1"/>
            <p:nvPr/>
          </p:nvSpPr>
          <p:spPr>
            <a:xfrm>
              <a:off x="3241360" y="1938970"/>
              <a:ext cx="1768218" cy="559813"/>
            </a:xfrm>
            <a:prstGeom prst="rect">
              <a:avLst/>
            </a:prstGeom>
            <a:solidFill>
              <a:srgbClr val="0066B4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Input / Design-of-Experiment (DoE)</a:t>
              </a:r>
              <a:endParaRPr lang="en-US" sz="14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9EBAD18-C545-352B-B92B-B6C6416DC6FB}"/>
                </a:ext>
              </a:extLst>
            </p:cNvPr>
            <p:cNvSpPr txBox="1"/>
            <p:nvPr/>
          </p:nvSpPr>
          <p:spPr>
            <a:xfrm>
              <a:off x="6455041" y="2064988"/>
              <a:ext cx="862933" cy="307777"/>
            </a:xfrm>
            <a:prstGeom prst="rect">
              <a:avLst/>
            </a:prstGeom>
            <a:solidFill>
              <a:srgbClr val="0066B4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Process</a:t>
              </a:r>
              <a:endParaRPr lang="en-US" sz="14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9D38552-772B-3959-A2EA-3FFE5A3370F4}"/>
                </a:ext>
              </a:extLst>
            </p:cNvPr>
            <p:cNvSpPr txBox="1"/>
            <p:nvPr/>
          </p:nvSpPr>
          <p:spPr>
            <a:xfrm>
              <a:off x="10272430" y="2064988"/>
              <a:ext cx="862933" cy="307777"/>
            </a:xfrm>
            <a:prstGeom prst="rect">
              <a:avLst/>
            </a:prstGeom>
            <a:solidFill>
              <a:srgbClr val="0066B4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Output</a:t>
              </a:r>
              <a:endParaRPr lang="en-US" sz="1400" dirty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6F7F34F8-C828-3831-9036-C389093DA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615" y="2281120"/>
            <a:ext cx="3099585" cy="3521121"/>
          </a:xfrm>
        </p:spPr>
        <p:txBody>
          <a:bodyPr lIns="91440" tIns="45720" rIns="91440" bIns="45720" anchor="t"/>
          <a:lstStyle/>
          <a:p>
            <a:r>
              <a:rPr lang="en-US" sz="1800" b="1" dirty="0">
                <a:latin typeface="+mn-lt"/>
              </a:rPr>
              <a:t>Process uncertainty</a:t>
            </a:r>
            <a:r>
              <a:rPr lang="en-US" sz="1800" dirty="0">
                <a:latin typeface="+mn-lt"/>
              </a:rPr>
              <a:t>: for the same DoE, a process is likely to yield different outputs (</a:t>
            </a:r>
            <a:r>
              <a:rPr lang="en-US" sz="1800" i="1" dirty="0">
                <a:latin typeface="+mn-lt"/>
              </a:rPr>
              <a:t>aleatoric</a:t>
            </a:r>
            <a:r>
              <a:rPr lang="en-US" sz="1800" dirty="0">
                <a:latin typeface="+mn-lt"/>
              </a:rPr>
              <a:t>).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4D5156"/>
                </a:solidFill>
                <a:latin typeface="Arial"/>
                <a:cs typeface="Arial"/>
                <a:sym typeface="Wingdings" panose="05000000000000000000" pitchFamily="2" charset="2"/>
              </a:rPr>
              <a:t>➔</a:t>
            </a:r>
            <a:r>
              <a:rPr lang="en-US" sz="1100" dirty="0">
                <a:solidFill>
                  <a:srgbClr val="4D5156"/>
                </a:solidFill>
                <a:latin typeface="Arial"/>
                <a:cs typeface="Arial"/>
                <a:sym typeface="Wingdings" panose="05000000000000000000" pitchFamily="2" charset="2"/>
              </a:rPr>
              <a:t> </a:t>
            </a:r>
            <a:r>
              <a:rPr lang="en-US" sz="1800" dirty="0">
                <a:latin typeface="+mn-lt"/>
                <a:cs typeface="Arial"/>
                <a:sym typeface="Wingdings" panose="05000000000000000000" pitchFamily="2" charset="2"/>
              </a:rPr>
              <a:t>Models should output interval-valued predictions with uncertainty.</a:t>
            </a:r>
            <a:endParaRPr lang="en-US" sz="1800" dirty="0">
              <a:latin typeface="+mn-lt"/>
              <a:cs typeface="Arial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sz="1800" dirty="0">
              <a:latin typeface="+mn-lt"/>
            </a:endParaRPr>
          </a:p>
          <a:p>
            <a:r>
              <a:rPr lang="en-AU" sz="1800" dirty="0">
                <a:latin typeface="+mn-lt"/>
              </a:rPr>
              <a:t>To what extend does process uncertainty contribute to model prediction uncertainty?</a:t>
            </a:r>
            <a:endParaRPr lang="en-AU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42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B4EA-4E13-BBA2-B1B5-9AE6A6E6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Datasets</a:t>
            </a:r>
            <a:endParaRPr lang="en-AU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F1E1D8-55FA-9B52-FDA1-87B8CED0F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300855" cy="4351338"/>
              </a:xfrm>
            </p:spPr>
            <p:txBody>
              <a:bodyPr/>
              <a:lstStyle/>
              <a:p>
                <a:r>
                  <a:rPr lang="en-US" sz="2400" dirty="0">
                    <a:latin typeface="+mn-lt"/>
                  </a:rPr>
                  <a:t>Given a real dataset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n-lt"/>
                  </a:rPr>
                  <a:t> as the predictor variables (DoE)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n-lt"/>
                  </a:rPr>
                  <a:t> (VCD) as the target variable with 74 “runs”. </a:t>
                </a:r>
              </a:p>
              <a:p>
                <a:pPr lvl="1"/>
                <a:r>
                  <a:rPr lang="en-US" sz="2000" dirty="0">
                    <a:latin typeface="+mn-lt"/>
                  </a:rPr>
                  <a:t>Each “run” instance refers to a subset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+mn-lt"/>
                  </a:rPr>
                  <a:t> with the same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+mn-lt"/>
                  </a:rPr>
                  <a:t> and time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+mn-lt"/>
                  </a:rPr>
                  <a:t> which ranges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000" dirty="0">
                    <a:latin typeface="+mn-lt"/>
                  </a:rPr>
                  <a:t>. For each time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+mn-lt"/>
                  </a:rPr>
                  <a:t> there is an associated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n-lt"/>
                  </a:rPr>
                  <a:t> is reserved as test dataset. We simulated a train dataset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+mn-lt"/>
                  </a:rPr>
                  <a:t> using a MCMC scheme as follows:</a:t>
                </a:r>
              </a:p>
              <a:p>
                <a:pPr lvl="1"/>
                <a:r>
                  <a:rPr lang="en-US" sz="2000" dirty="0">
                    <a:latin typeface="+mn-lt"/>
                  </a:rPr>
                  <a:t>Each run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0…12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AU" sz="2000" dirty="0">
                    <a:latin typeface="+mn-lt"/>
                  </a:rPr>
                  <a:t> was fitted using a 4-param mechanistic model.</a:t>
                </a:r>
              </a:p>
              <a:p>
                <a:pPr lvl="1"/>
                <a:r>
                  <a:rPr lang="en-AU" sz="2000" dirty="0">
                    <a:latin typeface="+mn-lt"/>
                  </a:rPr>
                  <a:t>10 best fitted parameter sets were used to generate 10 time series with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AU" sz="2000" dirty="0">
                  <a:latin typeface="+mn-lt"/>
                </a:endParaRPr>
              </a:p>
              <a:p>
                <a:pPr lvl="1"/>
                <a:r>
                  <a:rPr lang="en-AU" sz="2000" dirty="0">
                    <a:latin typeface="+mn-lt"/>
                  </a:rPr>
                  <a:t>The train dataset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AU" sz="2000" dirty="0">
                    <a:latin typeface="+mn-lt"/>
                  </a:rPr>
                  <a:t> has 74 x 10 = 740 runs with 74 unique </a:t>
                </a:r>
                <a:r>
                  <a:rPr lang="en-AU" sz="2000" dirty="0" err="1">
                    <a:latin typeface="+mn-lt"/>
                  </a:rPr>
                  <a:t>DoEs</a:t>
                </a:r>
                <a:r>
                  <a:rPr lang="en-AU" sz="2000" dirty="0">
                    <a:latin typeface="+mn-lt"/>
                  </a:rPr>
                  <a:t> similar to those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A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F1E1D8-55FA-9B52-FDA1-87B8CED0F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300855" cy="4351338"/>
              </a:xfrm>
              <a:blipFill>
                <a:blip r:embed="rId2"/>
                <a:stretch>
                  <a:fillRect l="-829" t="-1821" r="-7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798A013-2AEE-2D8C-7192-979F41EA3EA8}"/>
              </a:ext>
            </a:extLst>
          </p:cNvPr>
          <p:cNvGrpSpPr/>
          <p:nvPr/>
        </p:nvGrpSpPr>
        <p:grpSpPr>
          <a:xfrm>
            <a:off x="966480" y="6534796"/>
            <a:ext cx="4419067" cy="246221"/>
            <a:chOff x="1336274" y="6225513"/>
            <a:chExt cx="4419067" cy="246221"/>
          </a:xfrm>
        </p:grpSpPr>
        <p:pic>
          <p:nvPicPr>
            <p:cNvPr id="5" name="Picture 2" descr="A white and orange logo&#10;&#10;Description automatically generated">
              <a:extLst>
                <a:ext uri="{FF2B5EF4-FFF2-40B4-BE49-F238E27FC236}">
                  <a16:creationId xmlns:a16="http://schemas.microsoft.com/office/drawing/2014/main" id="{416A00D8-B1B9-413B-58AE-DADC5497E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274" y="6249336"/>
              <a:ext cx="830186" cy="19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A5E8D-E395-25D0-0D16-42C7D03712C4}"/>
                </a:ext>
              </a:extLst>
            </p:cNvPr>
            <p:cNvSpPr txBox="1"/>
            <p:nvPr/>
          </p:nvSpPr>
          <p:spPr>
            <a:xfrm>
              <a:off x="2166460" y="6225513"/>
              <a:ext cx="35888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Presented by TD Pham, U </a:t>
              </a:r>
              <a:r>
                <a:rPr lang="en-AU" sz="1000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Aickelin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and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</a:rPr>
                <a:t>R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Bassett at COPA 2023</a:t>
              </a:r>
              <a:endParaRPr lang="en-AU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65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B4EA-4E13-BBA2-B1B5-9AE6A6E6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Experiments</a:t>
            </a:r>
            <a:endParaRPr lang="en-AU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F1E1D8-55FA-9B52-FDA1-87B8CED0F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8783" y="1690688"/>
                <a:ext cx="1087443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u="sng" dirty="0">
                    <a:latin typeface="+mn-lt"/>
                  </a:rPr>
                  <a:t>Task A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1, 2, …, 12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+mn-lt"/>
                  </a:rPr>
                  <a:t>,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 from DoE features and initial VCD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>
                  <a:latin typeface="+mn-lt"/>
                </a:endParaRPr>
              </a:p>
              <a:p>
                <a:pPr lvl="1"/>
                <a:r>
                  <a:rPr lang="en-US" sz="2000" dirty="0">
                    <a:latin typeface="+mn-lt"/>
                  </a:rPr>
                  <a:t>This task is equivalent to predicting the whole VCD time series given the initial DoE</a:t>
                </a:r>
              </a:p>
              <a:p>
                <a:pPr lvl="1"/>
                <a:endParaRPr lang="en-US" sz="2000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400" b="1" u="sng" dirty="0">
                    <a:latin typeface="+mn-lt"/>
                  </a:rPr>
                  <a:t>Task B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1, 2, …, 12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+mn-lt"/>
                  </a:rPr>
                  <a:t>,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</a:rPr>
                  <a:t> from DoE features and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r>
                  <a:rPr lang="en-US" sz="2400" dirty="0">
                    <a:latin typeface="+mn-lt"/>
                  </a:rPr>
                  <a:t>.</a:t>
                </a:r>
              </a:p>
              <a:p>
                <a:pPr lvl="1"/>
                <a:r>
                  <a:rPr lang="en-US" sz="2000" dirty="0">
                    <a:latin typeface="+mn-lt"/>
                  </a:rPr>
                  <a:t>For example, when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>
                    <a:latin typeface="+mn-lt"/>
                  </a:rPr>
                  <a:t>, the task is 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from DoE features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</a:p>
              <a:p>
                <a:pPr lvl="1"/>
                <a:r>
                  <a:rPr lang="en-US" sz="2000" dirty="0">
                    <a:latin typeface="+mn-lt"/>
                  </a:rPr>
                  <a:t>This task is equivalent to predicting the yield VCD given the existing VCD measurements at any time point during the experiment.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F1E1D8-55FA-9B52-FDA1-87B8CED0F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783" y="1690688"/>
                <a:ext cx="10874433" cy="4351338"/>
              </a:xfrm>
              <a:blipFill>
                <a:blip r:embed="rId2"/>
                <a:stretch>
                  <a:fillRect l="-841" t="-18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798A013-2AEE-2D8C-7192-979F41EA3EA8}"/>
              </a:ext>
            </a:extLst>
          </p:cNvPr>
          <p:cNvGrpSpPr/>
          <p:nvPr/>
        </p:nvGrpSpPr>
        <p:grpSpPr>
          <a:xfrm>
            <a:off x="966480" y="6534796"/>
            <a:ext cx="4419067" cy="246221"/>
            <a:chOff x="1336274" y="6225513"/>
            <a:chExt cx="4419067" cy="246221"/>
          </a:xfrm>
        </p:grpSpPr>
        <p:pic>
          <p:nvPicPr>
            <p:cNvPr id="5" name="Picture 2" descr="A white and orange logo&#10;&#10;Description automatically generated">
              <a:extLst>
                <a:ext uri="{FF2B5EF4-FFF2-40B4-BE49-F238E27FC236}">
                  <a16:creationId xmlns:a16="http://schemas.microsoft.com/office/drawing/2014/main" id="{416A00D8-B1B9-413B-58AE-DADC5497E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274" y="6249336"/>
              <a:ext cx="830186" cy="19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A5E8D-E395-25D0-0D16-42C7D03712C4}"/>
                </a:ext>
              </a:extLst>
            </p:cNvPr>
            <p:cNvSpPr txBox="1"/>
            <p:nvPr/>
          </p:nvSpPr>
          <p:spPr>
            <a:xfrm>
              <a:off x="2166460" y="6225513"/>
              <a:ext cx="35888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Presented by TD Pham, U </a:t>
              </a:r>
              <a:r>
                <a:rPr lang="en-AU" sz="1000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Aickelin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and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</a:rPr>
                <a:t>R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Bassett at COPA 2023</a:t>
              </a:r>
              <a:endParaRPr lang="en-AU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06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B4EA-4E13-BBA2-B1B5-9AE6A6E6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Methods</a:t>
            </a:r>
            <a:endParaRPr lang="en-AU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F1E1D8-55FA-9B52-FDA1-87B8CED0F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8378" y="1443239"/>
                <a:ext cx="10475422" cy="5049636"/>
              </a:xfrm>
            </p:spPr>
            <p:txBody>
              <a:bodyPr/>
              <a:lstStyle/>
              <a:p>
                <a:r>
                  <a:rPr lang="en-US" sz="2000" b="1" dirty="0">
                    <a:latin typeface="+mn-lt"/>
                  </a:rPr>
                  <a:t>Models</a:t>
                </a:r>
                <a:r>
                  <a:rPr lang="en-US" sz="2000" dirty="0">
                    <a:latin typeface="+mn-lt"/>
                  </a:rPr>
                  <a:t>: </a:t>
                </a:r>
              </a:p>
              <a:p>
                <a:pPr lvl="1"/>
                <a:r>
                  <a:rPr lang="en-US" sz="1800" dirty="0">
                    <a:latin typeface="+mn-lt"/>
                  </a:rPr>
                  <a:t>Gaussian process regression (GPR) models </a:t>
                </a:r>
              </a:p>
              <a:p>
                <a:pPr lvl="1"/>
                <a:r>
                  <a:rPr lang="en-US" sz="1800" dirty="0">
                    <a:latin typeface="+mn-lt"/>
                  </a:rPr>
                  <a:t>Cross-validation-plus conformal regressors (Barber et al., 2021) with a base </a:t>
                </a:r>
                <a:r>
                  <a:rPr lang="en-US" sz="1800" dirty="0" err="1">
                    <a:latin typeface="+mn-lt"/>
                  </a:rPr>
                  <a:t>XGBoost</a:t>
                </a:r>
                <a:r>
                  <a:rPr lang="en-US" sz="1800" dirty="0">
                    <a:latin typeface="+mn-lt"/>
                  </a:rPr>
                  <a:t> (XGB+CP). </a:t>
                </a:r>
                <a:endParaRPr lang="en-US" sz="1800" b="1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en-AU" sz="2000" b="1" dirty="0">
                    <a:latin typeface="+mn-lt"/>
                  </a:rPr>
                  <a:t>Primary Evaluation Metric: Individualised Coverage-Width Criterion</a:t>
                </a:r>
              </a:p>
              <a:p>
                <a:pPr marL="0" indent="0">
                  <a:buNone/>
                </a:pPr>
                <a:endParaRPr lang="en-AU" sz="2000" b="1" dirty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 i="0" smtClean="0">
                          <a:latin typeface="Cambria Math" panose="02040503050406030204" pitchFamily="18" charset="0"/>
                        </a:rPr>
                        <m:t>iCWC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𝕀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AU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sSub>
                                        <m:sSubPr>
                                          <m:ctrlP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AU" sz="2000" i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A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AU" sz="20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𝑄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r>
                                            <a:rPr lang="en-AU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A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AU" sz="20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𝑄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A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AU" sz="2000" dirty="0">
                  <a:latin typeface="+mn-lt"/>
                </a:endParaRPr>
              </a:p>
              <a:p>
                <a:pPr marL="0" indent="0">
                  <a:buNone/>
                </a:pPr>
                <a:endParaRPr lang="en-AU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Adapted from Coverage-width-based criterion (CWC) (</a:t>
                </a:r>
                <a:r>
                  <a:rPr lang="en-US" sz="2000" dirty="0" err="1">
                    <a:latin typeface="+mn-lt"/>
                  </a:rPr>
                  <a:t>Khosravi</a:t>
                </a:r>
                <a:r>
                  <a:rPr lang="en-US" sz="2000" dirty="0">
                    <a:latin typeface="+mn-lt"/>
                  </a:rPr>
                  <a:t> et al., 2011)</a:t>
                </a:r>
              </a:p>
              <a:p>
                <a:r>
                  <a:rPr lang="en-US" sz="2000" dirty="0">
                    <a:latin typeface="+mn-lt"/>
                  </a:rPr>
                  <a:t>If a prediction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fails to cover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, </a:t>
                </a:r>
                <a:r>
                  <a:rPr lang="en-US" sz="2000" dirty="0" err="1">
                    <a:latin typeface="+mn-lt"/>
                  </a:rPr>
                  <a:t>iCWC</a:t>
                </a:r>
                <a:r>
                  <a:rPr lang="en-US" sz="2000" dirty="0">
                    <a:latin typeface="+mn-lt"/>
                  </a:rPr>
                  <a:t> will </a:t>
                </a:r>
                <a:r>
                  <a:rPr lang="en-US" sz="2000" dirty="0" err="1">
                    <a:latin typeface="+mn-lt"/>
                  </a:rPr>
                  <a:t>penalise</a:t>
                </a:r>
                <a:r>
                  <a:rPr lang="en-US" sz="2000" dirty="0">
                    <a:latin typeface="+mn-lt"/>
                  </a:rPr>
                  <a:t> the current interval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based on how close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was to cover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A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F1E1D8-55FA-9B52-FDA1-87B8CED0F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378" y="1443239"/>
                <a:ext cx="10475422" cy="5049636"/>
              </a:xfrm>
              <a:blipFill>
                <a:blip r:embed="rId2"/>
                <a:stretch>
                  <a:fillRect l="-582" t="-12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23A87EF-DB70-AB88-D20B-8BF9B087755A}"/>
              </a:ext>
            </a:extLst>
          </p:cNvPr>
          <p:cNvGrpSpPr/>
          <p:nvPr/>
        </p:nvGrpSpPr>
        <p:grpSpPr>
          <a:xfrm>
            <a:off x="966480" y="6534796"/>
            <a:ext cx="4419067" cy="246221"/>
            <a:chOff x="1336274" y="6225513"/>
            <a:chExt cx="4419067" cy="246221"/>
          </a:xfrm>
        </p:grpSpPr>
        <p:pic>
          <p:nvPicPr>
            <p:cNvPr id="5" name="Picture 2" descr="A white and orange logo&#10;&#10;Description automatically generated">
              <a:extLst>
                <a:ext uri="{FF2B5EF4-FFF2-40B4-BE49-F238E27FC236}">
                  <a16:creationId xmlns:a16="http://schemas.microsoft.com/office/drawing/2014/main" id="{DF77371C-337B-A108-13B0-CB06B9235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274" y="6249336"/>
              <a:ext cx="830186" cy="19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3730E3-96E5-0647-659C-FF292E975614}"/>
                </a:ext>
              </a:extLst>
            </p:cNvPr>
            <p:cNvSpPr txBox="1"/>
            <p:nvPr/>
          </p:nvSpPr>
          <p:spPr>
            <a:xfrm>
              <a:off x="2166460" y="6225513"/>
              <a:ext cx="35888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Presented by TD Pham, U </a:t>
              </a:r>
              <a:r>
                <a:rPr lang="en-AU" sz="1000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Aickelin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and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</a:rPr>
                <a:t>R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Bassett at COPA 2023</a:t>
              </a:r>
              <a:endParaRPr lang="en-AU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8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B4EA-4E13-BBA2-B1B5-9AE6A6E6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Results</a:t>
            </a:r>
            <a:endParaRPr lang="en-AU" b="1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D39FC8-4E52-2B3C-3A54-1BC63C95B512}"/>
              </a:ext>
            </a:extLst>
          </p:cNvPr>
          <p:cNvGrpSpPr/>
          <p:nvPr/>
        </p:nvGrpSpPr>
        <p:grpSpPr>
          <a:xfrm>
            <a:off x="966480" y="6534796"/>
            <a:ext cx="4419067" cy="246221"/>
            <a:chOff x="1336274" y="6225513"/>
            <a:chExt cx="4419067" cy="246221"/>
          </a:xfrm>
        </p:grpSpPr>
        <p:pic>
          <p:nvPicPr>
            <p:cNvPr id="5" name="Picture 2" descr="A white and orange logo&#10;&#10;Description automatically generated">
              <a:extLst>
                <a:ext uri="{FF2B5EF4-FFF2-40B4-BE49-F238E27FC236}">
                  <a16:creationId xmlns:a16="http://schemas.microsoft.com/office/drawing/2014/main" id="{793531DA-B18E-DF51-D438-E52394328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274" y="6249336"/>
              <a:ext cx="830186" cy="19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2C4860-177E-A4A4-1184-87938DCA638A}"/>
                </a:ext>
              </a:extLst>
            </p:cNvPr>
            <p:cNvSpPr txBox="1"/>
            <p:nvPr/>
          </p:nvSpPr>
          <p:spPr>
            <a:xfrm>
              <a:off x="2166460" y="6225513"/>
              <a:ext cx="35888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Presented by TD Pham, U </a:t>
              </a:r>
              <a:r>
                <a:rPr lang="en-AU" sz="1000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Aickelin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and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</a:rPr>
                <a:t>R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Bassett at COPA 2023</a:t>
              </a:r>
              <a:endParaRPr lang="en-AU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AFC06D-A9EB-F8E0-B510-0E58F26BA8B9}"/>
              </a:ext>
            </a:extLst>
          </p:cNvPr>
          <p:cNvGrpSpPr/>
          <p:nvPr/>
        </p:nvGrpSpPr>
        <p:grpSpPr>
          <a:xfrm>
            <a:off x="405938" y="1255221"/>
            <a:ext cx="6826135" cy="4961384"/>
            <a:chOff x="715274" y="1241418"/>
            <a:chExt cx="6936625" cy="508325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3E9C234-C3AF-F83A-79D9-42A9B09D8ED2}"/>
                </a:ext>
              </a:extLst>
            </p:cNvPr>
            <p:cNvGrpSpPr/>
            <p:nvPr/>
          </p:nvGrpSpPr>
          <p:grpSpPr>
            <a:xfrm>
              <a:off x="715274" y="1241418"/>
              <a:ext cx="6936625" cy="2187582"/>
              <a:chOff x="-1142654" y="1596922"/>
              <a:chExt cx="9600161" cy="3027574"/>
            </a:xfrm>
          </p:grpSpPr>
          <p:pic>
            <p:nvPicPr>
              <p:cNvPr id="10" name="Picture 9" descr="A graph of a bar chart&#10;&#10;Description automatically generated with medium confidence">
                <a:extLst>
                  <a:ext uri="{FF2B5EF4-FFF2-40B4-BE49-F238E27FC236}">
                    <a16:creationId xmlns:a16="http://schemas.microsoft.com/office/drawing/2014/main" id="{A29A783E-CE9E-EE46-B152-796BACAD5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42654" y="1596923"/>
                <a:ext cx="4723014" cy="3027573"/>
              </a:xfrm>
              <a:prstGeom prst="rect">
                <a:avLst/>
              </a:prstGeom>
            </p:spPr>
          </p:pic>
          <p:pic>
            <p:nvPicPr>
              <p:cNvPr id="12" name="Picture 11" descr="A graph of different colored bars&#10;&#10;Description automatically generated">
                <a:extLst>
                  <a:ext uri="{FF2B5EF4-FFF2-40B4-BE49-F238E27FC236}">
                    <a16:creationId xmlns:a16="http://schemas.microsoft.com/office/drawing/2014/main" id="{7ED828CA-7843-4CCC-0C84-B5B2C6ABE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4493" y="1596922"/>
                <a:ext cx="4723014" cy="3027573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74F4E0-81D6-F65C-C4D6-DC3B772E808D}"/>
                </a:ext>
              </a:extLst>
            </p:cNvPr>
            <p:cNvGrpSpPr/>
            <p:nvPr/>
          </p:nvGrpSpPr>
          <p:grpSpPr>
            <a:xfrm>
              <a:off x="1170709" y="3585826"/>
              <a:ext cx="6284532" cy="2738845"/>
              <a:chOff x="1170709" y="3585826"/>
              <a:chExt cx="6284532" cy="2738845"/>
            </a:xfrm>
          </p:grpSpPr>
          <p:pic>
            <p:nvPicPr>
              <p:cNvPr id="15" name="Picture 14" descr="A graph of lines and a graph of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59C305F8-7263-8307-1673-3AA6AEA00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0709" y="3585826"/>
                <a:ext cx="2718482" cy="2738845"/>
              </a:xfrm>
              <a:prstGeom prst="rect">
                <a:avLst/>
              </a:prstGeom>
            </p:spPr>
          </p:pic>
          <p:pic>
            <p:nvPicPr>
              <p:cNvPr id="17" name="Picture 16" descr="A graph on a screen&#10;&#10;Description automatically generated">
                <a:extLst>
                  <a:ext uri="{FF2B5EF4-FFF2-40B4-BE49-F238E27FC236}">
                    <a16:creationId xmlns:a16="http://schemas.microsoft.com/office/drawing/2014/main" id="{4105AEF2-2C8F-AE81-7BC7-006A56180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759" y="3585826"/>
                <a:ext cx="2718482" cy="2738845"/>
              </a:xfrm>
              <a:prstGeom prst="rect">
                <a:avLst/>
              </a:prstGeom>
            </p:spPr>
          </p:pic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F223F3C-C1C6-2612-46C5-2E88ABB91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571" y="1690688"/>
            <a:ext cx="4239491" cy="4369290"/>
          </a:xfrm>
        </p:spPr>
        <p:txBody>
          <a:bodyPr/>
          <a:lstStyle/>
          <a:p>
            <a:r>
              <a:rPr lang="en-US" sz="1600" dirty="0">
                <a:latin typeface="+mn-lt"/>
              </a:rPr>
              <a:t>XGB+CP outperformed the commonly used GPR in both prediction and UQ accuracies for the current experimental setup.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Both models failed to achieve the nominal coverage level, particularly when predicting the final yield based on initial conditions. </a:t>
            </a:r>
          </a:p>
          <a:p>
            <a:pPr lvl="1"/>
            <a:r>
              <a:rPr lang="en-US" sz="1400" dirty="0">
                <a:latin typeface="+mn-lt"/>
              </a:rPr>
              <a:t>However, this discrepancy could be interpreted as the aleatoric process uncertainty.</a:t>
            </a: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Process interventions during the process introduced noises and uncertainties that both models could not adequately capture.</a:t>
            </a:r>
            <a:endParaRPr lang="en-A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38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B4EA-4E13-BBA2-B1B5-9AE6A6E6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Future Works</a:t>
            </a:r>
            <a:endParaRPr lang="en-AU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1E1D8-55FA-9B52-FDA1-87B8CED0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367"/>
            <a:ext cx="9453564" cy="4351338"/>
          </a:xfrm>
        </p:spPr>
        <p:txBody>
          <a:bodyPr lIns="91440" tIns="45720" rIns="91440" bIns="45720" anchor="t"/>
          <a:lstStyle/>
          <a:p>
            <a:r>
              <a:rPr lang="en-US" sz="2400" dirty="0">
                <a:latin typeface="+mn-lt"/>
                <a:cs typeface="Arial"/>
              </a:rPr>
              <a:t>Validate the frameworks on different datasets (including more hybrid-driven MCMC data simulators) and other bioprocess critical quality attributes such as antibody yield and cell viability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Quantify the process uncertainty by rigorous quantification of simulated model uncertainty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  <a:cs typeface="Arial"/>
              </a:rPr>
              <a:t>Improve on the data simulators and time-series models to account for mid-culture interventions to enhance the reliability of predictions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Investigate the possibility of using CCP with more complex bioprocess hybrid models</a:t>
            </a:r>
          </a:p>
          <a:p>
            <a:endParaRPr lang="en-AU" sz="2400" b="1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EE9644-6842-2A72-0F5F-CD4123A5F01D}"/>
              </a:ext>
            </a:extLst>
          </p:cNvPr>
          <p:cNvGrpSpPr/>
          <p:nvPr/>
        </p:nvGrpSpPr>
        <p:grpSpPr>
          <a:xfrm>
            <a:off x="966480" y="6534796"/>
            <a:ext cx="4419067" cy="246221"/>
            <a:chOff x="1336274" y="6225513"/>
            <a:chExt cx="4419067" cy="246221"/>
          </a:xfrm>
        </p:grpSpPr>
        <p:pic>
          <p:nvPicPr>
            <p:cNvPr id="5" name="Picture 2" descr="A white and orange logo&#10;&#10;Description automatically generated">
              <a:extLst>
                <a:ext uri="{FF2B5EF4-FFF2-40B4-BE49-F238E27FC236}">
                  <a16:creationId xmlns:a16="http://schemas.microsoft.com/office/drawing/2014/main" id="{7DE069F7-A4F4-7A00-1478-9DC2F33C7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274" y="6249336"/>
              <a:ext cx="830186" cy="19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4738D2-AFE8-DB99-0E27-F4601CDA48E4}"/>
                </a:ext>
              </a:extLst>
            </p:cNvPr>
            <p:cNvSpPr txBox="1"/>
            <p:nvPr/>
          </p:nvSpPr>
          <p:spPr>
            <a:xfrm>
              <a:off x="2166460" y="6225513"/>
              <a:ext cx="35888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Presented by TD Pham, U </a:t>
              </a:r>
              <a:r>
                <a:rPr lang="en-AU" sz="1000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Aickelin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and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</a:rPr>
                <a:t>R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Bassett at COPA 2023</a:t>
              </a:r>
              <a:endParaRPr lang="en-AU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08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03FA840-7B63-629B-7149-A9FFB6EEF209}"/>
              </a:ext>
            </a:extLst>
          </p:cNvPr>
          <p:cNvGrpSpPr/>
          <p:nvPr/>
        </p:nvGrpSpPr>
        <p:grpSpPr>
          <a:xfrm>
            <a:off x="966480" y="6534796"/>
            <a:ext cx="4419067" cy="246221"/>
            <a:chOff x="1336274" y="6225513"/>
            <a:chExt cx="4419067" cy="246221"/>
          </a:xfrm>
        </p:grpSpPr>
        <p:pic>
          <p:nvPicPr>
            <p:cNvPr id="2" name="Picture 2" descr="A white and orange logo&#10;&#10;Description automatically generated">
              <a:extLst>
                <a:ext uri="{FF2B5EF4-FFF2-40B4-BE49-F238E27FC236}">
                  <a16:creationId xmlns:a16="http://schemas.microsoft.com/office/drawing/2014/main" id="{66583201-D27B-595F-B2C8-55F84094A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274" y="6249336"/>
              <a:ext cx="830186" cy="19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219C6E-4025-2AD4-D4E5-99AA8C29D1BA}"/>
                </a:ext>
              </a:extLst>
            </p:cNvPr>
            <p:cNvSpPr txBox="1"/>
            <p:nvPr/>
          </p:nvSpPr>
          <p:spPr>
            <a:xfrm>
              <a:off x="2166460" y="6225513"/>
              <a:ext cx="35888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Presented by TD Pham, U </a:t>
              </a:r>
              <a:r>
                <a:rPr lang="en-AU" sz="1000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Aickelin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and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</a:rPr>
                <a:t>R </a:t>
              </a:r>
              <a:r>
                <a:rPr lang="en-AU" sz="1000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Bassett at COPA 2023</a:t>
              </a:r>
              <a:endParaRPr lang="en-AU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9466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dirty="0">
            <a:solidFill>
              <a:schemeClr val="tx1">
                <a:lumMod val="85000"/>
                <a:lumOff val="15000"/>
              </a:schemeClr>
            </a:solidFill>
            <a:effectLst/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B794C587BEA43B8739A42969AD282" ma:contentTypeVersion="8" ma:contentTypeDescription="Create a new document." ma:contentTypeScope="" ma:versionID="9e73b1269eefcf36a3ef95d3546a17ff">
  <xsd:schema xmlns:xsd="http://www.w3.org/2001/XMLSchema" xmlns:xs="http://www.w3.org/2001/XMLSchema" xmlns:p="http://schemas.microsoft.com/office/2006/metadata/properties" xmlns:ns3="b53a3c26-e6b4-4f7e-9ef0-b1fa552944d0" xmlns:ns4="be2a74cc-19d9-444e-82c2-13f6c69e0154" targetNamespace="http://schemas.microsoft.com/office/2006/metadata/properties" ma:root="true" ma:fieldsID="39bdffb1ea1cbd11e665120d108853ff" ns3:_="" ns4:_="">
    <xsd:import namespace="b53a3c26-e6b4-4f7e-9ef0-b1fa552944d0"/>
    <xsd:import namespace="be2a74cc-19d9-444e-82c2-13f6c69e01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a3c26-e6b4-4f7e-9ef0-b1fa55294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a74cc-19d9-444e-82c2-13f6c69e01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585933-7AF8-4BDF-8D85-A22AACBC1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3a3c26-e6b4-4f7e-9ef0-b1fa552944d0"/>
    <ds:schemaRef ds:uri="be2a74cc-19d9-444e-82c2-13f6c69e0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B8B3B4-C165-4211-A104-7F647B6B3E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EF6EE3-5B57-4611-8DEF-669B75798176}">
  <ds:schemaRefs>
    <ds:schemaRef ds:uri="b53a3c26-e6b4-4f7e-9ef0-b1fa552944d0"/>
    <ds:schemaRef ds:uri="http://schemas.microsoft.com/office/2006/documentManagement/types"/>
    <ds:schemaRef ds:uri="be2a74cc-19d9-444e-82c2-13f6c69e0154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1158</Words>
  <Application>Microsoft Office PowerPoint</Application>
  <PresentationFormat>Widescreen</PresentationFormat>
  <Paragraphs>116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Custom Design</vt:lpstr>
      <vt:lpstr>1_Custom Design</vt:lpstr>
      <vt:lpstr>2_Custom Design</vt:lpstr>
      <vt:lpstr>3_Custom Design</vt:lpstr>
      <vt:lpstr>7_Custom Design</vt:lpstr>
      <vt:lpstr>5_Custom Design</vt:lpstr>
      <vt:lpstr>4_Custom Design</vt:lpstr>
      <vt:lpstr>9_Custom Design</vt:lpstr>
      <vt:lpstr>6_Custom Design</vt:lpstr>
      <vt:lpstr>8_Custom Design</vt:lpstr>
      <vt:lpstr>Capturing prediction uncertainty in upstream cell culture models using conformal prediction and Gaussian processes</vt:lpstr>
      <vt:lpstr>Uncertainty in upstream cell culture bioprocessing (USP)</vt:lpstr>
      <vt:lpstr>Datasets</vt:lpstr>
      <vt:lpstr>Experiments</vt:lpstr>
      <vt:lpstr>Methods</vt:lpstr>
      <vt:lpstr>Results</vt:lpstr>
      <vt:lpstr>Future Works</vt:lpstr>
      <vt:lpstr>PowerPoint Presentation</vt:lpstr>
    </vt:vector>
  </TitlesOfParts>
  <Company>The University of Melbourne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typically present datasets</dc:title>
  <dc:creator>Sally Gras</dc:creator>
  <cp:lastModifiedBy>Dung Pham</cp:lastModifiedBy>
  <cp:revision>58</cp:revision>
  <dcterms:created xsi:type="dcterms:W3CDTF">2023-03-09T01:05:11Z</dcterms:created>
  <dcterms:modified xsi:type="dcterms:W3CDTF">2023-09-12T19:42:07Z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0x01010057CB794C587BEA43B8739A42969AD282</vt:lpwstr>
  </property>
  <property fmtid="{D5CDD505-2E9C-101B-9397-08002B2CF9AE}" pid="3" name="Order">
    <vt:r8>44400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